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5" r:id="rId1"/>
    <p:sldMasterId id="2147483895" r:id="rId2"/>
    <p:sldMasterId id="2147483912" r:id="rId3"/>
  </p:sldMasterIdLst>
  <p:notesMasterIdLst>
    <p:notesMasterId r:id="rId28"/>
  </p:notesMasterIdLst>
  <p:handoutMasterIdLst>
    <p:handoutMasterId r:id="rId29"/>
  </p:handoutMasterIdLst>
  <p:sldIdLst>
    <p:sldId id="2134806040" r:id="rId4"/>
    <p:sldId id="1150" r:id="rId5"/>
    <p:sldId id="2134" r:id="rId6"/>
    <p:sldId id="362" r:id="rId7"/>
    <p:sldId id="1151" r:id="rId8"/>
    <p:sldId id="2134806039" r:id="rId9"/>
    <p:sldId id="2137" r:id="rId10"/>
    <p:sldId id="363" r:id="rId11"/>
    <p:sldId id="1174" r:id="rId12"/>
    <p:sldId id="574" r:id="rId13"/>
    <p:sldId id="258" r:id="rId14"/>
    <p:sldId id="2136" r:id="rId15"/>
    <p:sldId id="2134806014" r:id="rId16"/>
    <p:sldId id="1156" r:id="rId17"/>
    <p:sldId id="575" r:id="rId18"/>
    <p:sldId id="1165" r:id="rId19"/>
    <p:sldId id="1063" r:id="rId20"/>
    <p:sldId id="3305" r:id="rId21"/>
    <p:sldId id="457" r:id="rId22"/>
    <p:sldId id="434" r:id="rId23"/>
    <p:sldId id="2134806037" r:id="rId24"/>
    <p:sldId id="317" r:id="rId25"/>
    <p:sldId id="2134806041" r:id="rId26"/>
    <p:sldId id="2134806049" r:id="rId27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C090330-AFF9-409A-821C-C40E9DC7A84F}">
          <p14:sldIdLst>
            <p14:sldId id="2134806040"/>
            <p14:sldId id="1150"/>
            <p14:sldId id="2134"/>
            <p14:sldId id="362"/>
            <p14:sldId id="1151"/>
            <p14:sldId id="2134806039"/>
            <p14:sldId id="2137"/>
            <p14:sldId id="363"/>
            <p14:sldId id="1174"/>
            <p14:sldId id="574"/>
            <p14:sldId id="258"/>
            <p14:sldId id="2136"/>
            <p14:sldId id="2134806014"/>
            <p14:sldId id="1156"/>
            <p14:sldId id="575"/>
            <p14:sldId id="1165"/>
            <p14:sldId id="1063"/>
            <p14:sldId id="3305"/>
            <p14:sldId id="457"/>
            <p14:sldId id="434"/>
            <p14:sldId id="2134806037"/>
            <p14:sldId id="317"/>
            <p14:sldId id="2134806041"/>
            <p14:sldId id="213480604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764"/>
    <a:srgbClr val="F0B59A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1624D6-0C1D-4A48-B0C8-E077F796F75D}" v="43" dt="2021-06-25T18:24:46.503"/>
  </p1510:revLst>
</p1510:revInfo>
</file>

<file path=ppt/tableStyles.xml><?xml version="1.0" encoding="utf-8"?>
<a:tblStyleLst xmlns:a="http://schemas.openxmlformats.org/drawingml/2006/main" def="{5C22544A-7EE6-4342-B048-85BDC9FD1C3A}"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56" autoAdjust="0"/>
    <p:restoredTop sz="94663"/>
  </p:normalViewPr>
  <p:slideViewPr>
    <p:cSldViewPr snapToGrid="0" snapToObjects="1">
      <p:cViewPr varScale="1">
        <p:scale>
          <a:sx n="87" d="100"/>
          <a:sy n="87" d="100"/>
        </p:scale>
        <p:origin x="684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niajupiter08\budget\1%20Execution\FY%202021\History\Data%20for%20Presentations,%20Graphs,%20and%20PowerPoint%20Slides%20in%20FY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/>
              <a:t>NIA Appropriations </a:t>
            </a:r>
          </a:p>
          <a:p>
            <a:pPr>
              <a:defRPr sz="2800" b="1"/>
            </a:pPr>
            <a:r>
              <a:rPr lang="en-US" sz="2800" b="1" dirty="0"/>
              <a:t>Fiscal Years 2011-2021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109937613118484"/>
          <c:y val="0.23370758255632643"/>
          <c:w val="0.85890062386881516"/>
          <c:h val="0.62648715845430913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'FY20 Appropriations AD-Non-AD'!$E$9:$E$19</c:f>
              <c:numCache>
                <c:formatCode>_("$"* #,##0_);_("$"* \(#,##0\);_("$"* "-"??_);_(@_)</c:formatCode>
                <c:ptCount val="11"/>
                <c:pt idx="0">
                  <c:v>1100</c:v>
                </c:pt>
                <c:pt idx="1">
                  <c:v>1103</c:v>
                </c:pt>
                <c:pt idx="2">
                  <c:v>1046</c:v>
                </c:pt>
                <c:pt idx="3">
                  <c:v>1171</c:v>
                </c:pt>
                <c:pt idx="4">
                  <c:v>1199</c:v>
                </c:pt>
                <c:pt idx="5">
                  <c:v>1600</c:v>
                </c:pt>
                <c:pt idx="6">
                  <c:v>2049</c:v>
                </c:pt>
                <c:pt idx="7">
                  <c:v>2574</c:v>
                </c:pt>
                <c:pt idx="8">
                  <c:v>3083</c:v>
                </c:pt>
                <c:pt idx="9">
                  <c:v>3544</c:v>
                </c:pt>
                <c:pt idx="10">
                  <c:v>3899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'FY20 Appropriations AD-Non-AD'!$E$8</c15:sqref>
                        </c15:formulaRef>
                      </c:ext>
                    </c:extLst>
                    <c:strCache>
                      <c:ptCount val="1"/>
                      <c:pt idx="0">
                        <c:v>Total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'FY20 Appropriations AD-Non-AD'!$A$9:$A$19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2011</c:v>
                      </c:pt>
                      <c:pt idx="1">
                        <c:v>2012</c:v>
                      </c:pt>
                      <c:pt idx="2">
                        <c:v>2013</c:v>
                      </c:pt>
                      <c:pt idx="3">
                        <c:v>2014</c:v>
                      </c:pt>
                      <c:pt idx="4">
                        <c:v>2015</c:v>
                      </c:pt>
                      <c:pt idx="5">
                        <c:v>2016</c:v>
                      </c:pt>
                      <c:pt idx="6">
                        <c:v>2017</c:v>
                      </c:pt>
                      <c:pt idx="7">
                        <c:v>2018</c:v>
                      </c:pt>
                      <c:pt idx="8">
                        <c:v>2019</c:v>
                      </c:pt>
                      <c:pt idx="9">
                        <c:v>2020</c:v>
                      </c:pt>
                      <c:pt idx="10">
                        <c:v>2021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0-2D04-46E3-8105-39464A0E60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2"/>
        <c:overlap val="-27"/>
        <c:axId val="203141384"/>
        <c:axId val="203141776"/>
      </c:barChart>
      <c:catAx>
        <c:axId val="203141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141776"/>
        <c:crosses val="autoZero"/>
        <c:auto val="1"/>
        <c:lblAlgn val="ctr"/>
        <c:lblOffset val="100"/>
        <c:noMultiLvlLbl val="0"/>
      </c:catAx>
      <c:valAx>
        <c:axId val="20314177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/>
                  <a:t>Dollars (in millions)</a:t>
                </a:r>
              </a:p>
            </c:rich>
          </c:tx>
          <c:layout>
            <c:manualLayout>
              <c:xMode val="edge"/>
              <c:yMode val="edge"/>
              <c:x val="0"/>
              <c:y val="0.2398914910408395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141384"/>
        <c:crosses val="autoZero"/>
        <c:crossBetween val="between"/>
        <c:majorUnit val="1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81837A-0DAC-2A42-A714-5B8F8AFB2319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A7498F-3322-E748-984A-9D3482004B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5066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ECD21B-6473-8C46-8D14-32CBF45590C7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9B7555-286D-0741-B883-79F7CB578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3389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FF660C-3AC5-4E26-A150-35C337EC39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9AB64-5F91-426F-B123-C19209AA715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9209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BD528B-5A86-4AF2-837F-3088FA26F8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99085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8C986B-6625-4B09-9DFA-7C5C587C7F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2956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B29CF7-BF54-4430-95BC-D068BE7A1F6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798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B7555-286D-0741-B883-79F7CB57847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151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7995A-C3B3-44BE-B17C-60A5D31858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283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9AB64-5F91-426F-B123-C19209AA715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9560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algn="l"/>
            <a:r>
              <a:rPr lang="en-US" b="0" dirty="0">
                <a:solidFill>
                  <a:srgbClr val="946C3B"/>
                </a:solidFill>
                <a:effectLst/>
                <a:latin typeface="Droid Sans"/>
              </a:rPr>
              <a:t>Concrete actions to achieve this goal include: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44444"/>
                </a:solidFill>
                <a:effectLst/>
                <a:latin typeface="Droid Sans"/>
              </a:rPr>
              <a:t>Aggressively and immediately implement approaches to address the funding gap for Black/African American researchers and enhance portfolio diversity to appeal to scientists across the research spectrum, including researchers from underrepresented groups.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44444"/>
                </a:solidFill>
                <a:effectLst/>
                <a:latin typeface="Droid Sans"/>
              </a:rPr>
              <a:t>Expand existing extramural grant funding data to include funding support by race and ethnicity.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44444"/>
                </a:solidFill>
                <a:effectLst/>
                <a:latin typeface="Droid Sans"/>
              </a:rPr>
              <a:t>Develop a sustainable process to gather systematically the demographics of our extramural scientific staff, including program and review staff and make the information publicly available.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44444"/>
                </a:solidFill>
                <a:effectLst/>
                <a:latin typeface="Droid Sans"/>
              </a:rPr>
              <a:t>Review and evaluate existing NIH diversity programs in: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44444"/>
                </a:solidFill>
                <a:effectLst/>
                <a:latin typeface="Droid Sans"/>
              </a:rPr>
              <a:t>Diversity, training, career development, and capacity building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44444"/>
                </a:solidFill>
                <a:effectLst/>
                <a:latin typeface="Droid Sans"/>
              </a:rPr>
              <a:t>Peer review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44444"/>
                </a:solidFill>
                <a:effectLst/>
                <a:latin typeface="Droid Sans"/>
              </a:rPr>
              <a:t>Equity of interactions between NIH staff and the community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44444"/>
                </a:solidFill>
                <a:effectLst/>
                <a:latin typeface="Droid Sans"/>
              </a:rPr>
              <a:t>Limitations of NIH funding mechanisms and policies, pre-application processes, and application submission forms and systems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44444"/>
                </a:solidFill>
                <a:effectLst/>
                <a:latin typeface="Droid Sans"/>
              </a:rPr>
              <a:t>Review diversity programs at other organizations, for example, the American Association for the Advancement of Science (AAAS) SEA Change and the National Science Foundation ADVANCE, to gather best practices.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44444"/>
                </a:solidFill>
                <a:effectLst/>
                <a:latin typeface="Droid Sans"/>
              </a:rPr>
              <a:t>Seek input from extramural stakeholders through listening sessions and an online Request for Information to inform NIH strategies to enhance diversity and inclusion in the biomedical research workforce and develop a more robust portfolio of research to better understand and address inequities in our existing system.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B58BC-DEDA-424E-B901-799E86247E4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110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4CE755-22B8-4C09-A0F0-451973F9673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98106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B58BC-DEDA-424E-B901-799E86247E4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8034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B58BC-DEDA-424E-B901-799E86247E4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774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2" cstate="print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05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52500" y="985838"/>
            <a:ext cx="7239000" cy="1444625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952500" y="3427413"/>
            <a:ext cx="7239000" cy="1752600"/>
          </a:xfrm>
        </p:spPr>
        <p:txBody>
          <a:bodyPr/>
          <a:lstStyle>
            <a:lvl1pPr marL="0" indent="0" algn="ctr">
              <a:buFont typeface="Wingdings" pitchFamily="10" charset="2"/>
              <a:buNone/>
              <a:defRPr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 anchorCtr="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07E947-88A0-4902-BEDE-88B99D3CA3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13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085D11-6DEE-4BD8-91FE-FBB8FD2A69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043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8475" y="100013"/>
            <a:ext cx="1835150" cy="584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41438" y="100013"/>
            <a:ext cx="5354637" cy="584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ED83E1-F977-446D-A12E-0DD7D0C4E8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338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438" y="100013"/>
            <a:ext cx="7313612" cy="9810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7313612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0013" y="3960813"/>
            <a:ext cx="7313612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22BB7F-47EC-48A4-A00F-CE7219BE28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270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7DC5AD-7E97-429B-8732-9E5D6C96AE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2383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29A96C1-E466-4DA1-A173-BBE36F49BF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824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3E1FA-FD99-46BD-B9EE-63783E8A91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7239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686FB8-E958-466C-9B82-02038B338B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8162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046E60-7319-40B2-A2B0-A8CEC603F8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484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795AFE-A7AE-4034-A325-1E989ECF88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4439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73A578A-45D8-4934-9097-58971F928D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092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9176"/>
            <a:ext cx="8226425" cy="4975412"/>
          </a:xfrm>
        </p:spPr>
        <p:txBody>
          <a:bodyPr/>
          <a:lstStyle>
            <a:lvl1pPr>
              <a:defRPr>
                <a:latin typeface="+mn-lt"/>
                <a:cs typeface="Calibri" pitchFamily="34" charset="0"/>
              </a:defRPr>
            </a:lvl1pPr>
            <a:lvl2pPr>
              <a:defRPr>
                <a:latin typeface="+mn-lt"/>
                <a:cs typeface="Calibri" pitchFamily="34" charset="0"/>
              </a:defRPr>
            </a:lvl2pPr>
            <a:lvl3pPr>
              <a:defRPr>
                <a:latin typeface="+mn-lt"/>
                <a:cs typeface="Calibri" pitchFamily="34" charset="0"/>
              </a:defRPr>
            </a:lvl3pPr>
            <a:lvl4pPr>
              <a:defRPr>
                <a:latin typeface="+mn-lt"/>
                <a:cs typeface="Calibri" pitchFamily="34" charset="0"/>
              </a:defRPr>
            </a:lvl4pPr>
            <a:lvl5pPr>
              <a:defRPr>
                <a:latin typeface="+mn-lt"/>
                <a:cs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1EDFFC-02FE-4C78-99BE-CEAC9A4FD5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2243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8FB0E-872C-402B-B0E5-57169A17D6EB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6B5D6-D241-493A-9597-37991DCFE78D}" type="slidenum">
              <a:rPr lang="en-US" smtClean="0"/>
              <a:t>‹#›</a:t>
            </a:fld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B305A06-CA89-441C-8F6B-ABBF4EAC4A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76200"/>
            <a:ext cx="2432304" cy="64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5601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8FB0E-872C-402B-B0E5-57169A17D6EB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6B5D6-D241-493A-9597-37991DCFE7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CC0E1B-3BA5-4577-9791-7BE76B6CBA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874" y="0"/>
            <a:ext cx="2432304" cy="64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6231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8FB0E-872C-402B-B0E5-57169A17D6EB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6B5D6-D241-493A-9597-37991DCFE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502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8FB0E-872C-402B-B0E5-57169A17D6EB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6B5D6-D241-493A-9597-37991DCFE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6737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8FB0E-872C-402B-B0E5-57169A17D6EB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6B5D6-D241-493A-9597-37991DCFE78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7A480B5-B365-4962-B9F4-9E7664E80F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579" y="0"/>
            <a:ext cx="2432304" cy="64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6178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8FB0E-872C-402B-B0E5-57169A17D6EB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6B5D6-D241-493A-9597-37991DCFE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4478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8FB0E-872C-402B-B0E5-57169A17D6EB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6B5D6-D241-493A-9597-37991DCFE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365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8FB0E-872C-402B-B0E5-57169A17D6EB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6B5D6-D241-493A-9597-37991DCFE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6828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8FB0E-872C-402B-B0E5-57169A17D6EB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6B5D6-D241-493A-9597-37991DCFE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25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8FB0E-872C-402B-B0E5-57169A17D6EB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6B5D6-D241-493A-9597-37991DCFE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004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614B71-C53E-46EA-A3BE-0F41ED984C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2574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8FB0E-872C-402B-B0E5-57169A17D6EB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6B5D6-D241-493A-9597-37991DCFE78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493153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8FB0E-872C-402B-B0E5-57169A17D6EB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6B5D6-D241-493A-9597-37991DCFE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848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8FB0E-872C-402B-B0E5-57169A17D6EB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6B5D6-D241-493A-9597-37991DCFE78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82897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8FB0E-872C-402B-B0E5-57169A17D6EB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6B5D6-D241-493A-9597-37991DCFE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5373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8FB0E-872C-402B-B0E5-57169A17D6EB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6B5D6-D241-493A-9597-37991DCFE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6368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8FB0E-872C-402B-B0E5-57169A17D6EB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6B5D6-D241-493A-9597-37991DCFE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9362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8FB0E-872C-402B-B0E5-57169A17D6EB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6B5D6-D241-493A-9597-37991DCFE78D}" type="slidenum">
              <a:rPr lang="en-US" smtClean="0"/>
              <a:t>‹#›</a:t>
            </a:fld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B305A06-CA89-441C-8F6B-ABBF4EAC4A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76200"/>
            <a:ext cx="2432304" cy="64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6198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8FB0E-872C-402B-B0E5-57169A17D6EB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6B5D6-D241-493A-9597-37991DCFE7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CC0E1B-3BA5-4577-9791-7BE76B6CBA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874" y="0"/>
            <a:ext cx="2432304" cy="64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484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8FB0E-872C-402B-B0E5-57169A17D6EB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6B5D6-D241-493A-9597-37991DCFE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5895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8FB0E-872C-402B-B0E5-57169A17D6EB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6B5D6-D241-493A-9597-37991DCFE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644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9D465C-AC09-4537-A7CD-1E55DD349A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6681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8FB0E-872C-402B-B0E5-57169A17D6EB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6B5D6-D241-493A-9597-37991DCFE78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7A480B5-B365-4962-B9F4-9E7664E80F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579" y="0"/>
            <a:ext cx="2432304" cy="64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180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8FB0E-872C-402B-B0E5-57169A17D6EB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6B5D6-D241-493A-9597-37991DCFE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5542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8FB0E-872C-402B-B0E5-57169A17D6EB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6B5D6-D241-493A-9597-37991DCFE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7783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8FB0E-872C-402B-B0E5-57169A17D6EB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6B5D6-D241-493A-9597-37991DCFE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9989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8FB0E-872C-402B-B0E5-57169A17D6EB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6B5D6-D241-493A-9597-37991DCFE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3116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8FB0E-872C-402B-B0E5-57169A17D6EB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6B5D6-D241-493A-9597-37991DCFE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6499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8FB0E-872C-402B-B0E5-57169A17D6EB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6B5D6-D241-493A-9597-37991DCFE78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65804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8FB0E-872C-402B-B0E5-57169A17D6EB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6B5D6-D241-493A-9597-37991DCFE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768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8FB0E-872C-402B-B0E5-57169A17D6EB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6B5D6-D241-493A-9597-37991DCFE78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582569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8FB0E-872C-402B-B0E5-57169A17D6EB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6B5D6-D241-493A-9597-37991DCFE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106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dhhs_150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6403975"/>
            <a:ext cx="436563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nih_150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038" y="6396038"/>
            <a:ext cx="4619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750FD5-398C-4674-A4A8-0C41C1DD1B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5041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8FB0E-872C-402B-B0E5-57169A17D6EB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6B5D6-D241-493A-9597-37991DCFE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4867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8FB0E-872C-402B-B0E5-57169A17D6EB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6B5D6-D241-493A-9597-37991DCFE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92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B7247C-9D65-4340-94E6-59E82D1E70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45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539633-4861-457F-A749-44DEC8F81F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97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CEA42C-C3FA-46E6-81D1-CBE879FD35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26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E07460-02D6-4ED1-9239-15FF012A5B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765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00013"/>
            <a:ext cx="8197850" cy="1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656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7213"/>
            <a:ext cx="82264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247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Verdana" pitchFamily="-10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7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Verdana" pitchFamily="-10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7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Verdan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C652B64-E2A1-4A97-AAF9-F016F8C02FEB}" type="slidenum">
              <a:rPr 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5610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  <p:sldLayoutId id="2147483887" r:id="rId12"/>
    <p:sldLayoutId id="2147483888" r:id="rId13"/>
    <p:sldLayoutId id="2147483889" r:id="rId14"/>
    <p:sldLayoutId id="2147483890" r:id="rId15"/>
    <p:sldLayoutId id="2147483891" r:id="rId16"/>
    <p:sldLayoutId id="2147483892" r:id="rId17"/>
    <p:sldLayoutId id="2147483893" r:id="rId18"/>
    <p:sldLayoutId id="2147483894" r:id="rId19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pitchFamily="100" charset="-128"/>
          <a:cs typeface="ＭＳ Ｐゴシック" pitchFamily="10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10" charset="0"/>
          <a:ea typeface="ＭＳ Ｐゴシック" pitchFamily="100" charset="-128"/>
          <a:cs typeface="ＭＳ Ｐゴシック" pitchFamily="10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10" charset="0"/>
          <a:ea typeface="ＭＳ Ｐゴシック" pitchFamily="100" charset="-128"/>
          <a:cs typeface="ＭＳ Ｐゴシック" pitchFamily="10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10" charset="0"/>
          <a:ea typeface="ＭＳ Ｐゴシック" pitchFamily="100" charset="-128"/>
          <a:cs typeface="ＭＳ Ｐゴシック" pitchFamily="10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10" charset="0"/>
          <a:ea typeface="ＭＳ Ｐゴシック" pitchFamily="100" charset="-128"/>
          <a:cs typeface="ＭＳ Ｐゴシック" pitchFamily="10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10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10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10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10" charset="0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buClr>
          <a:schemeClr val="tx2"/>
        </a:buClr>
        <a:buSzPct val="120000"/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ＭＳ Ｐゴシック" pitchFamily="100" charset="-128"/>
          <a:cs typeface="ＭＳ Ｐゴシック" pitchFamily="100" charset="-128"/>
        </a:defRPr>
      </a:lvl1pPr>
      <a:lvl2pPr marL="742950" indent="-285750" algn="l" rtl="0" eaLnBrk="0" fontAlgn="base" hangingPunct="0">
        <a:spcBef>
          <a:spcPts val="1200"/>
        </a:spcBef>
        <a:spcAft>
          <a:spcPct val="0"/>
        </a:spcAft>
        <a:buClr>
          <a:schemeClr val="accent2"/>
        </a:buClr>
        <a:buSzPct val="120000"/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ＭＳ Ｐゴシック" pitchFamily="10" charset="-128"/>
          <a:cs typeface="ＭＳ Ｐゴシック"/>
        </a:defRPr>
      </a:lvl2pPr>
      <a:lvl3pPr marL="1143000" indent="-228600" algn="l" rtl="0" eaLnBrk="0" fontAlgn="base" hangingPunct="0">
        <a:spcBef>
          <a:spcPts val="1200"/>
        </a:spcBef>
        <a:spcAft>
          <a:spcPct val="0"/>
        </a:spcAft>
        <a:buClr>
          <a:schemeClr val="tx2"/>
        </a:buClr>
        <a:buSzPct val="12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ＭＳ Ｐゴシック" pitchFamily="10" charset="-128"/>
          <a:cs typeface="ＭＳ Ｐゴシック"/>
        </a:defRPr>
      </a:lvl3pPr>
      <a:lvl4pPr marL="1600200" indent="-228600" algn="l" rtl="0" eaLnBrk="0" fontAlgn="base" hangingPunct="0">
        <a:spcBef>
          <a:spcPts val="1200"/>
        </a:spcBef>
        <a:spcAft>
          <a:spcPct val="0"/>
        </a:spcAft>
        <a:buClr>
          <a:schemeClr val="accent2"/>
        </a:buClr>
        <a:buSzPct val="12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ＭＳ Ｐゴシック" pitchFamily="10" charset="-128"/>
          <a:cs typeface="ＭＳ Ｐゴシック"/>
        </a:defRPr>
      </a:lvl4pPr>
      <a:lvl5pPr marL="2057400" indent="-228600" algn="l" rtl="0" eaLnBrk="0" fontAlgn="base" hangingPunct="0">
        <a:spcBef>
          <a:spcPts val="1200"/>
        </a:spcBef>
        <a:spcAft>
          <a:spcPct val="0"/>
        </a:spcAft>
        <a:buClr>
          <a:schemeClr val="tx2"/>
        </a:buClr>
        <a:buSzPct val="12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ＭＳ Ｐゴシック" pitchFamily="10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10" charset="2"/>
        <a:buChar char="¡"/>
        <a:defRPr sz="2000">
          <a:solidFill>
            <a:schemeClr val="tx1"/>
          </a:solidFill>
          <a:latin typeface="+mn-lt"/>
          <a:ea typeface="ＭＳ Ｐゴシック" pitchFamily="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10" charset="2"/>
        <a:buChar char="¡"/>
        <a:defRPr sz="2000">
          <a:solidFill>
            <a:schemeClr val="tx1"/>
          </a:solidFill>
          <a:latin typeface="+mn-lt"/>
          <a:ea typeface="ＭＳ Ｐゴシック" pitchFamily="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10" charset="2"/>
        <a:buChar char="¡"/>
        <a:defRPr sz="2000">
          <a:solidFill>
            <a:schemeClr val="tx1"/>
          </a:solidFill>
          <a:latin typeface="+mn-lt"/>
          <a:ea typeface="ＭＳ Ｐゴシック" pitchFamily="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10" charset="2"/>
        <a:buChar char="¡"/>
        <a:defRPr sz="2000">
          <a:solidFill>
            <a:schemeClr val="tx1"/>
          </a:solidFill>
          <a:latin typeface="+mn-lt"/>
          <a:ea typeface="ＭＳ Ｐゴシック" pitchFamily="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8FB0E-872C-402B-B0E5-57169A17D6EB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366B5D6-D241-493A-9597-37991DCFE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843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  <p:sldLayoutId id="2147483907" r:id="rId12"/>
    <p:sldLayoutId id="2147483908" r:id="rId13"/>
    <p:sldLayoutId id="2147483909" r:id="rId14"/>
    <p:sldLayoutId id="2147483910" r:id="rId15"/>
    <p:sldLayoutId id="21474839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8FB0E-872C-402B-B0E5-57169A17D6EB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366B5D6-D241-493A-9597-37991DCFE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99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  <p:sldLayoutId id="2147483925" r:id="rId13"/>
    <p:sldLayoutId id="2147483926" r:id="rId14"/>
    <p:sldLayoutId id="2147483927" r:id="rId15"/>
    <p:sldLayoutId id="214748392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ts.nih.gov/funding/katz-esi-r01.htm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hyperlink" Target="mailto:mnshah@medicine.wisc.edu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6.xml"/><Relationship Id="rId6" Type="http://schemas.openxmlformats.org/officeDocument/2006/relationships/hyperlink" Target="mailto:ula.hwang@yale.edu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clin-star.org/" TargetMode="External"/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in-star.org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2.xml"/><Relationship Id="rId4" Type="http://schemas.openxmlformats.org/officeDocument/2006/relationships/hyperlink" Target="https://clin-star.org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2.xml"/><Relationship Id="rId4" Type="http://schemas.openxmlformats.org/officeDocument/2006/relationships/hyperlink" Target="https://www.nih.gov/ending-structural-racism/nih-extramural-applicants-awardees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peppercenter.org/" TargetMode="External"/><Relationship Id="rId3" Type="http://schemas.openxmlformats.org/officeDocument/2006/relationships/hyperlink" Target="https://clin-star.org/" TargetMode="External"/><Relationship Id="rId7" Type="http://schemas.openxmlformats.org/officeDocument/2006/relationships/hyperlink" Target="https://theaginginitiative.wordpress.com/" TargetMode="External"/><Relationship Id="rId2" Type="http://schemas.openxmlformats.org/officeDocument/2006/relationships/hyperlink" Target="https://www.rccn-aging.org/" TargetMode="External"/><Relationship Id="rId1" Type="http://schemas.openxmlformats.org/officeDocument/2006/relationships/slideLayout" Target="../slideLayouts/slideLayout40.xml"/><Relationship Id="rId6" Type="http://schemas.openxmlformats.org/officeDocument/2006/relationships/hyperlink" Target="https://www.clin-star.org/" TargetMode="External"/><Relationship Id="rId5" Type="http://schemas.openxmlformats.org/officeDocument/2006/relationships/hyperlink" Target="https://www.nia.nih.gov/research/initiatives/approved-concepts" TargetMode="External"/><Relationship Id="rId4" Type="http://schemas.openxmlformats.org/officeDocument/2006/relationships/hyperlink" Target="https://impactcollaboratory.org/" TargetMode="External"/><Relationship Id="rId9" Type="http://schemas.openxmlformats.org/officeDocument/2006/relationships/hyperlink" Target="http://www.nia.nih.gov/research/blog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rp.nih.gov/" TargetMode="External"/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ia.nih.gov/research/blog" TargetMode="External"/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2" Type="http://schemas.openxmlformats.org/officeDocument/2006/relationships/hyperlink" Target="https://www.nia.nih.gov/research/grants-funding/announcements" TargetMode="External"/><Relationship Id="rId1" Type="http://schemas.openxmlformats.org/officeDocument/2006/relationships/slideLayout" Target="../slideLayouts/slideLayout37.xml"/><Relationship Id="rId6" Type="http://schemas.openxmlformats.org/officeDocument/2006/relationships/hyperlink" Target="https://grants.nih.gov/grants/guide/pa-files/PAS-19-391.html" TargetMode="External"/><Relationship Id="rId5" Type="http://schemas.openxmlformats.org/officeDocument/2006/relationships/hyperlink" Target="https://grants.nih.gov/grants/guide/pa-files/PAS-19-392.html" TargetMode="External"/><Relationship Id="rId4" Type="http://schemas.openxmlformats.org/officeDocument/2006/relationships/hyperlink" Target="https://grants.nih.gov/grants/guide/pa-files/PAS-19-393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a.nih.gov/research/grants-funding/nia-interim-funding-line-policy-fy-2021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a.nih.gov/research/grants-funding/nia-interim-funding-line-policy-fy-2021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Susan.Zieman@nih.gov" TargetMode="External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7.xml"/><Relationship Id="rId6" Type="http://schemas.openxmlformats.org/officeDocument/2006/relationships/hyperlink" Target="http://www.nia.nih.gov/research/blog" TargetMode="External"/><Relationship Id="rId5" Type="http://schemas.openxmlformats.org/officeDocument/2006/relationships/hyperlink" Target="https://www.nia.nih.gov/research/dgcg/about-gcg-staff-listings" TargetMode="External"/><Relationship Id="rId4" Type="http://schemas.openxmlformats.org/officeDocument/2006/relationships/hyperlink" Target="mailto:Marcel.Salive@nih.gov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ts.nih.gov/grants/guide/notice-files/NOT-OD-21-013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hyperlink" Target="https://www.nia.nih.gov/research/osp/butler-williams-scholars-progra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nih.gov/institutes-nih/list-nih-institutes-centers-offices" TargetMode="Externa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a.nih.gov/about/missio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exus.od.nih.gov/all/2011/10/07/trends-in-nih-training-and-career-development-awards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7.xml"/><Relationship Id="rId4" Type="http://schemas.openxmlformats.org/officeDocument/2006/relationships/hyperlink" Target="https://www.nia.nih.gov/research/trainin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ts.nih.gov/grants/guide/rfa-files/RFA-AG-21-023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5" Type="http://schemas.openxmlformats.org/officeDocument/2006/relationships/hyperlink" Target="https://www.nia.nih.gov/research/dgcg/grants-early-medical-surgical-specialists-transition-aging-research-gemsstar" TargetMode="External"/><Relationship Id="rId4" Type="http://schemas.openxmlformats.org/officeDocument/2006/relationships/hyperlink" Target="mailto:niagemsstar@mail.nih.gov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ts.nih.gov/grants/guide/rfa-files/RFA-AG-21-020.html" TargetMode="External"/><Relationship Id="rId7" Type="http://schemas.openxmlformats.org/officeDocument/2006/relationships/hyperlink" Target="https://researchtraining.nih.gov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Relationship Id="rId6" Type="http://schemas.openxmlformats.org/officeDocument/2006/relationships/hyperlink" Target="https://www.johnahartford.org/dissemination-center/view/apply-for-the-paul-b.-beeson-emerging-leaders-career-development-award-in-a" TargetMode="External"/><Relationship Id="rId5" Type="http://schemas.openxmlformats.org/officeDocument/2006/relationships/hyperlink" Target="https://www.afar.org/research/funding/beeson/" TargetMode="External"/><Relationship Id="rId4" Type="http://schemas.openxmlformats.org/officeDocument/2006/relationships/hyperlink" Target="https://grants.nih.gov/grants/guide/rfa-files/RFA-AG-21-021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417" y="-99426"/>
            <a:ext cx="8362223" cy="2856585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"Pathways to Funding for Aging-Focused Research in Pulmonary and Critical Care Medicine" </a:t>
            </a:r>
            <a:br>
              <a:rPr lang="en-US" sz="3200" dirty="0">
                <a:solidFill>
                  <a:srgbClr val="0070C0"/>
                </a:solidFill>
              </a:rPr>
            </a:br>
            <a:r>
              <a:rPr lang="en-US" sz="2400" dirty="0">
                <a:solidFill>
                  <a:srgbClr val="0070C0"/>
                </a:solidFill>
              </a:rPr>
              <a:t>NIA Funding Opportunities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7881" y="3846286"/>
            <a:ext cx="8083296" cy="1752600"/>
          </a:xfrm>
        </p:spPr>
        <p:txBody>
          <a:bodyPr>
            <a:noAutofit/>
          </a:bodyPr>
          <a:lstStyle/>
          <a:p>
            <a:r>
              <a:rPr lang="en-US" sz="2000" dirty="0">
                <a:latin typeface="+mj-lt"/>
              </a:rPr>
              <a:t>Susan Zieman, M.D., Ph.D., Marcel Salive, M.D., M.P.H.</a:t>
            </a:r>
          </a:p>
          <a:p>
            <a:r>
              <a:rPr lang="en-US" sz="2000" dirty="0">
                <a:latin typeface="+mj-lt"/>
              </a:rPr>
              <a:t>Program Officers, Geriatrics Branch</a:t>
            </a:r>
          </a:p>
          <a:p>
            <a:r>
              <a:rPr lang="en-US" sz="2000" dirty="0">
                <a:latin typeface="+mj-lt"/>
              </a:rPr>
              <a:t>Division of Geriatrics and Clinical Gerontology, NIA, NIH</a:t>
            </a:r>
          </a:p>
          <a:p>
            <a:r>
              <a:rPr lang="en-US" sz="2000" dirty="0">
                <a:latin typeface="+mj-lt"/>
              </a:rPr>
              <a:t>ATS 2021 Aging Interest Group Annual Virtual Meeting</a:t>
            </a:r>
          </a:p>
          <a:p>
            <a:r>
              <a:rPr lang="en-US" sz="2000" dirty="0">
                <a:latin typeface="+mj-lt"/>
              </a:rPr>
              <a:t>Cyberspace</a:t>
            </a:r>
          </a:p>
          <a:p>
            <a:r>
              <a:rPr lang="en-US" sz="2000" dirty="0">
                <a:latin typeface="+mj-lt"/>
              </a:rPr>
              <a:t>Jun 23, 2021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76200"/>
            <a:ext cx="2432304" cy="64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040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18A77F3-1E4C-48C5-82DB-A1A35A749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77502"/>
            <a:ext cx="8229600" cy="857250"/>
          </a:xfrm>
        </p:spPr>
        <p:txBody>
          <a:bodyPr>
            <a:noAutofit/>
          </a:bodyPr>
          <a:lstStyle/>
          <a:p>
            <a:r>
              <a:rPr lang="en-US" sz="3000" b="1" dirty="0"/>
              <a:t>Stephen I. Katz Early Stage Investigator</a:t>
            </a:r>
            <a:br>
              <a:rPr lang="en-US" sz="3000" b="1" dirty="0"/>
            </a:br>
            <a:r>
              <a:rPr lang="en-US" sz="3000" b="1" dirty="0"/>
              <a:t>Research Project Grant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905514E-CB34-4988-9FA0-68A2620BA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57400"/>
            <a:ext cx="5086350" cy="4673337"/>
          </a:xfrm>
        </p:spPr>
        <p:txBody>
          <a:bodyPr>
            <a:normAutofit/>
          </a:bodyPr>
          <a:lstStyle/>
          <a:p>
            <a:r>
              <a:rPr lang="en-US" dirty="0"/>
              <a:t>A special </a:t>
            </a:r>
            <a:r>
              <a:rPr lang="en-US" b="1" dirty="0"/>
              <a:t>R01</a:t>
            </a:r>
            <a:r>
              <a:rPr lang="en-US" dirty="0"/>
              <a:t> award </a:t>
            </a:r>
            <a:r>
              <a:rPr lang="en-US" b="1" dirty="0"/>
              <a:t>for ESI’s </a:t>
            </a:r>
            <a:r>
              <a:rPr lang="en-US" dirty="0"/>
              <a:t>who are </a:t>
            </a:r>
            <a:r>
              <a:rPr lang="en-US" b="1" dirty="0"/>
              <a:t>pursuing a new research direction</a:t>
            </a:r>
            <a:r>
              <a:rPr lang="en-US" dirty="0"/>
              <a:t> for which there is </a:t>
            </a:r>
            <a:r>
              <a:rPr lang="en-US" b="1" dirty="0"/>
              <a:t>no preliminary data</a:t>
            </a:r>
          </a:p>
          <a:p>
            <a:r>
              <a:rPr lang="en-US" dirty="0"/>
              <a:t>Supported by most NIH IC’s (including NIA)</a:t>
            </a:r>
          </a:p>
          <a:p>
            <a:r>
              <a:rPr lang="en-US" dirty="0"/>
              <a:t>No budget limit, 5 years, non-standard receipt dates (3 times/</a:t>
            </a:r>
            <a:r>
              <a:rPr lang="en-US" dirty="0" err="1"/>
              <a:t>yr</a:t>
            </a:r>
            <a:r>
              <a:rPr lang="en-US" dirty="0"/>
              <a:t>)</a:t>
            </a:r>
          </a:p>
          <a:p>
            <a:r>
              <a:rPr lang="en-US" dirty="0"/>
              <a:t>Reviewed in standing CSR study sections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80958E-7383-4BC9-9F63-75B0DD70E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333" y="2171700"/>
            <a:ext cx="2686050" cy="26860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F6F87A5-87DE-4691-80C0-1257A5C6D31C}"/>
              </a:ext>
            </a:extLst>
          </p:cNvPr>
          <p:cNvSpPr txBox="1"/>
          <p:nvPr/>
        </p:nvSpPr>
        <p:spPr>
          <a:xfrm>
            <a:off x="457200" y="5547573"/>
            <a:ext cx="5930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b="1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https://grants.nih.gov/funding/katz-esi-r01.htm</a:t>
            </a:r>
            <a:r>
              <a:rPr lang="en-US" b="1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CCA367-0529-4EA2-9102-81C919BDCB0A}"/>
              </a:ext>
            </a:extLst>
          </p:cNvPr>
          <p:cNvSpPr txBox="1"/>
          <p:nvPr/>
        </p:nvSpPr>
        <p:spPr>
          <a:xfrm>
            <a:off x="5809332" y="4889585"/>
            <a:ext cx="30684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Stephen Katz, NIAMS Director (1998-2018)</a:t>
            </a:r>
          </a:p>
        </p:txBody>
      </p:sp>
    </p:spTree>
    <p:extLst>
      <p:ext uri="{BB962C8B-B14F-4D97-AF65-F5344CB8AC3E}">
        <p14:creationId xmlns:p14="http://schemas.microsoft.com/office/powerpoint/2010/main" val="4253943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EF930C2-4CC5-45C8-B931-5A274A1B9165}"/>
              </a:ext>
            </a:extLst>
          </p:cNvPr>
          <p:cNvGrpSpPr/>
          <p:nvPr/>
        </p:nvGrpSpPr>
        <p:grpSpPr>
          <a:xfrm>
            <a:off x="4572000" y="1079310"/>
            <a:ext cx="2853876" cy="967501"/>
            <a:chOff x="5173024" y="1296572"/>
            <a:chExt cx="2853876" cy="96750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095B017-294F-49A1-8F86-3508B9F31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73024" y="1572138"/>
              <a:ext cx="1524217" cy="691935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A2B694B-9CF1-49F3-AE39-22BB7EB09D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97241" y="1712029"/>
              <a:ext cx="1329659" cy="412154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9E483A4F-3E60-4BE7-9528-89E770C9C7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41706" y="1296572"/>
              <a:ext cx="1654034" cy="373846"/>
            </a:xfrm>
            <a:prstGeom prst="rect">
              <a:avLst/>
            </a:prstGeom>
          </p:spPr>
        </p:pic>
      </p:grp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112D006F-11FA-492B-ACC6-EBD9661A139B}"/>
              </a:ext>
            </a:extLst>
          </p:cNvPr>
          <p:cNvSpPr txBox="1">
            <a:spLocks/>
          </p:cNvSpPr>
          <p:nvPr/>
        </p:nvSpPr>
        <p:spPr>
          <a:xfrm>
            <a:off x="191903" y="2347354"/>
            <a:ext cx="8760194" cy="382484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60822" indent="-860822" algn="l">
              <a:lnSpc>
                <a:spcPct val="100000"/>
              </a:lnSpc>
              <a:spcBef>
                <a:spcPts val="225"/>
              </a:spcBef>
            </a:pPr>
            <a:r>
              <a:rPr lang="en-US" sz="1800" b="1" dirty="0">
                <a:latin typeface="Corbel" panose="020B0503020204020204" pitchFamily="34" charset="0"/>
              </a:rPr>
              <a:t>Mission:	Build a research infrastructure for interdisciplinary aging studies focused on geriatric care in the ED.</a:t>
            </a:r>
          </a:p>
          <a:p>
            <a:pPr marL="860822" indent="-860822" algn="l">
              <a:lnSpc>
                <a:spcPct val="100000"/>
              </a:lnSpc>
              <a:spcBef>
                <a:spcPts val="225"/>
              </a:spcBef>
            </a:pPr>
            <a:r>
              <a:rPr lang="en-US" sz="1800" b="1" i="1" dirty="0">
                <a:latin typeface="Corbel" panose="020B0503020204020204" pitchFamily="34" charset="0"/>
                <a:ea typeface="Times New Roman" panose="02020603050405020304" pitchFamily="18" charset="0"/>
              </a:rPr>
              <a:t>	</a:t>
            </a:r>
            <a:r>
              <a:rPr lang="en-US" sz="1350" b="1" i="1" dirty="0">
                <a:latin typeface="Corbel" panose="020B0503020204020204" pitchFamily="34" charset="0"/>
                <a:ea typeface="Times New Roman" panose="02020603050405020304" pitchFamily="18" charset="0"/>
              </a:rPr>
              <a:t>1. Establish research priorities, standard measures &amp; approaches for geriatric emergency care syndromes. </a:t>
            </a:r>
          </a:p>
          <a:p>
            <a:pPr marL="860822" indent="-860822" algn="l">
              <a:lnSpc>
                <a:spcPct val="100000"/>
              </a:lnSpc>
              <a:spcBef>
                <a:spcPts val="225"/>
              </a:spcBef>
            </a:pPr>
            <a:r>
              <a:rPr lang="en-US" sz="1350" b="1" i="1" dirty="0">
                <a:latin typeface="Corbel" panose="020B0503020204020204" pitchFamily="34" charset="0"/>
                <a:ea typeface="Times New Roman" panose="02020603050405020304" pitchFamily="18" charset="0"/>
              </a:rPr>
              <a:t>	2. Build a validated metrics data bank for geriatric emergency care research.</a:t>
            </a:r>
          </a:p>
          <a:p>
            <a:pPr marL="860822" indent="-860822" algn="l">
              <a:lnSpc>
                <a:spcPct val="100000"/>
              </a:lnSpc>
              <a:spcBef>
                <a:spcPts val="225"/>
              </a:spcBef>
            </a:pPr>
            <a:r>
              <a:rPr lang="en-US" sz="1350" b="1" i="1" dirty="0">
                <a:latin typeface="Corbel" panose="020B0503020204020204" pitchFamily="34" charset="0"/>
                <a:ea typeface="Times New Roman" panose="02020603050405020304" pitchFamily="18" charset="0"/>
              </a:rPr>
              <a:t>	3. Facilitate future multicenter proposals and applications for pragmatic trials, dissemination and implementation studies, and other interdisciplinary projects to advance best practices in geriatric emergency care. </a:t>
            </a:r>
            <a:endParaRPr lang="en-US" sz="1800" b="1" dirty="0">
              <a:latin typeface="Corbel" panose="020B0503020204020204" pitchFamily="34" charset="0"/>
            </a:endParaRPr>
          </a:p>
          <a:p>
            <a:pPr marL="860822" indent="-860822" algn="l">
              <a:lnSpc>
                <a:spcPct val="100000"/>
              </a:lnSpc>
            </a:pPr>
            <a:r>
              <a:rPr lang="en-US" sz="1650" b="1" dirty="0">
                <a:latin typeface="Corbel" panose="020B0503020204020204" pitchFamily="34" charset="0"/>
              </a:rPr>
              <a:t>         R21:	Scoping reviews and consensus research priorities in </a:t>
            </a:r>
            <a:r>
              <a:rPr lang="en-US" sz="1650" b="1" u="sng" dirty="0">
                <a:latin typeface="Corbel" panose="020B0503020204020204" pitchFamily="34" charset="0"/>
              </a:rPr>
              <a:t>Cognitive Impairment (delirium)</a:t>
            </a:r>
            <a:r>
              <a:rPr lang="en-US" sz="1650" b="1" dirty="0">
                <a:latin typeface="Corbel" panose="020B0503020204020204" pitchFamily="34" charset="0"/>
              </a:rPr>
              <a:t>,</a:t>
            </a:r>
            <a:r>
              <a:rPr lang="en-US" sz="1650" b="1" u="sng" dirty="0">
                <a:latin typeface="Corbel" panose="020B0503020204020204" pitchFamily="34" charset="0"/>
              </a:rPr>
              <a:t> Care Transitions</a:t>
            </a:r>
            <a:r>
              <a:rPr lang="en-US" sz="1650" b="1" dirty="0">
                <a:latin typeface="Corbel" panose="020B0503020204020204" pitchFamily="34" charset="0"/>
              </a:rPr>
              <a:t>, </a:t>
            </a:r>
            <a:r>
              <a:rPr lang="en-US" sz="1650" b="1" u="sng" dirty="0">
                <a:latin typeface="Corbel" panose="020B0503020204020204" pitchFamily="34" charset="0"/>
              </a:rPr>
              <a:t>Medication Safety</a:t>
            </a:r>
            <a:r>
              <a:rPr lang="en-US" sz="1650" b="1" dirty="0">
                <a:latin typeface="Corbel" panose="020B0503020204020204" pitchFamily="34" charset="0"/>
              </a:rPr>
              <a:t>, </a:t>
            </a:r>
            <a:r>
              <a:rPr lang="en-US" sz="1650" b="1" u="sng" dirty="0">
                <a:latin typeface="Corbel" panose="020B0503020204020204" pitchFamily="34" charset="0"/>
              </a:rPr>
              <a:t>Falls</a:t>
            </a:r>
            <a:r>
              <a:rPr lang="en-US" sz="1650" b="1" dirty="0">
                <a:latin typeface="Corbel" panose="020B0503020204020204" pitchFamily="34" charset="0"/>
              </a:rPr>
              <a:t>, and </a:t>
            </a:r>
            <a:r>
              <a:rPr lang="en-US" sz="1650" b="1" u="sng" dirty="0">
                <a:latin typeface="Corbel" panose="020B0503020204020204" pitchFamily="34" charset="0"/>
              </a:rPr>
              <a:t>Elder Abuse</a:t>
            </a:r>
            <a:r>
              <a:rPr lang="en-US" sz="1650" b="1" dirty="0">
                <a:latin typeface="Corbel" panose="020B0503020204020204" pitchFamily="34" charset="0"/>
              </a:rPr>
              <a:t>. (2018-2020)</a:t>
            </a:r>
          </a:p>
          <a:p>
            <a:pPr marL="860822" indent="-860822" algn="l">
              <a:lnSpc>
                <a:spcPct val="100000"/>
              </a:lnSpc>
            </a:pPr>
            <a:r>
              <a:rPr lang="en-US" sz="1650" b="1" dirty="0">
                <a:latin typeface="Corbel" panose="020B0503020204020204" pitchFamily="34" charset="0"/>
              </a:rPr>
              <a:t>         R33: 	Create a multicenter data bank that is tested and validated with prospective data from GEDC sites.</a:t>
            </a:r>
          </a:p>
          <a:p>
            <a:pPr marL="860822" indent="-860822" algn="l">
              <a:lnSpc>
                <a:spcPct val="100000"/>
              </a:lnSpc>
            </a:pPr>
            <a:r>
              <a:rPr lang="en-US" sz="1650" b="1" dirty="0">
                <a:latin typeface="Corbel" panose="020B0503020204020204" pitchFamily="34" charset="0"/>
              </a:rPr>
              <a:t>	Foster and support interdisciplinary, </a:t>
            </a:r>
            <a:r>
              <a:rPr lang="en-US" sz="1650" b="1" u="sng" dirty="0">
                <a:latin typeface="Corbel" panose="020B0503020204020204" pitchFamily="34" charset="0"/>
              </a:rPr>
              <a:t>multicenter pilot studies </a:t>
            </a:r>
            <a:r>
              <a:rPr lang="en-US" sz="1650" b="1" dirty="0">
                <a:latin typeface="Corbel" panose="020B0503020204020204" pitchFamily="34" charset="0"/>
              </a:rPr>
              <a:t>using GEAR infrastructure (RFA issued Fall 2021) for 3, 1-year pilot studies (total funding $85K). (2021-2023)</a:t>
            </a:r>
          </a:p>
          <a:p>
            <a:pPr marL="860822" indent="-860822" algn="l">
              <a:lnSpc>
                <a:spcPct val="100000"/>
              </a:lnSpc>
            </a:pPr>
            <a:r>
              <a:rPr lang="en-US" sz="1650" b="1" dirty="0">
                <a:latin typeface="Corbel" panose="020B0503020204020204" pitchFamily="34" charset="0"/>
              </a:rPr>
              <a:t> </a:t>
            </a:r>
            <a:endParaRPr lang="en-US" sz="1650" dirty="0">
              <a:latin typeface="Corbel" panose="020B0503020204020204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F01A33D2-1D9A-484D-A591-8D5FFECDD9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940531"/>
            <a:ext cx="3445138" cy="140682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0273B05-D852-4DEB-9F23-01DA1804D954}"/>
              </a:ext>
            </a:extLst>
          </p:cNvPr>
          <p:cNvSpPr txBox="1">
            <a:spLocks/>
          </p:cNvSpPr>
          <p:nvPr/>
        </p:nvSpPr>
        <p:spPr>
          <a:xfrm>
            <a:off x="-310884" y="107626"/>
            <a:ext cx="6705600" cy="83290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2500" lnSpcReduction="200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rgbClr val="0070C0"/>
                </a:solidFill>
              </a:rPr>
              <a:t>Additional Opportunities for </a:t>
            </a:r>
          </a:p>
          <a:p>
            <a:r>
              <a:rPr lang="en-US" dirty="0">
                <a:solidFill>
                  <a:srgbClr val="0070C0"/>
                </a:solidFill>
              </a:rPr>
              <a:t>Early Career Investigators: GEARS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4066E7-E11D-48FD-AC76-5F514FBB2A62}"/>
              </a:ext>
            </a:extLst>
          </p:cNvPr>
          <p:cNvSpPr txBox="1"/>
          <p:nvPr/>
        </p:nvSpPr>
        <p:spPr>
          <a:xfrm>
            <a:off x="1752600" y="6187044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Contact: Drs. Ula Hwang and Manish Shah</a:t>
            </a:r>
          </a:p>
          <a:p>
            <a:r>
              <a:rPr lang="de-DE" dirty="0">
                <a:solidFill>
                  <a:srgbClr val="FF000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ula.hwang@yale.edu</a:t>
            </a:r>
            <a:r>
              <a:rPr lang="de-DE" dirty="0">
                <a:solidFill>
                  <a:srgbClr val="FF0000"/>
                </a:solidFill>
              </a:rPr>
              <a:t>, </a:t>
            </a:r>
            <a:r>
              <a:rPr lang="en-US" dirty="0">
                <a:solidFill>
                  <a:srgbClr val="FF000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mnshah@medicine.wisc.edu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3393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D5CCE-0339-42E9-831B-15CF3503D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614" y="44321"/>
            <a:ext cx="7924800" cy="95650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/>
              <a:t>Clin-STAR – A Network with Resources for </a:t>
            </a:r>
            <a:br>
              <a:rPr lang="en-US" sz="3200" dirty="0"/>
            </a:br>
            <a:r>
              <a:rPr lang="en-US" sz="3200" dirty="0"/>
              <a:t>Specialists in Aging Research!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BF18A28-C108-4F31-8751-7805899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807" y="999959"/>
            <a:ext cx="6347714" cy="1676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More Resources for Investigators focusing on Aging/Geriatrics aspects within Specialties:</a:t>
            </a:r>
          </a:p>
          <a:p>
            <a:r>
              <a:rPr lang="en-US" dirty="0"/>
              <a:t>Introducing </a:t>
            </a:r>
            <a:r>
              <a:rPr lang="en-US" b="1" dirty="0">
                <a:solidFill>
                  <a:srgbClr val="FF33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Clinician Scientists Transdisciplinary Aging Research</a:t>
            </a:r>
            <a:r>
              <a:rPr lang="en-US" b="1" dirty="0">
                <a:solidFill>
                  <a:srgbClr val="FF3300"/>
                </a:solidFill>
              </a:rPr>
              <a:t> </a:t>
            </a:r>
            <a:r>
              <a:rPr lang="en-US" dirty="0"/>
              <a:t>– Clin-STAR – a Virtual Wonderland of Opportunities!! Funded by NIA to American Federation of Aging Research (AFAR)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F778E25-D20D-4780-87D2-DDA6EDEE64F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493" y="5754405"/>
            <a:ext cx="2544455" cy="85258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784FA53-43E4-45A3-A561-F754CC39B017}"/>
              </a:ext>
            </a:extLst>
          </p:cNvPr>
          <p:cNvSpPr/>
          <p:nvPr/>
        </p:nvSpPr>
        <p:spPr>
          <a:xfrm>
            <a:off x="6504252" y="6575326"/>
            <a:ext cx="203755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 1U24 AG065204-01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A109ED3-1815-4768-8FD4-13D2C7DD3E48}"/>
              </a:ext>
            </a:extLst>
          </p:cNvPr>
          <p:cNvSpPr/>
          <p:nvPr/>
        </p:nvSpPr>
        <p:spPr>
          <a:xfrm>
            <a:off x="914640" y="6165400"/>
            <a:ext cx="1888157" cy="478139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MSTAR, Butler-Williams, F31/32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5C72EAA-1DC3-4FDB-93DF-66D40D582577}"/>
              </a:ext>
            </a:extLst>
          </p:cNvPr>
          <p:cNvSpPr/>
          <p:nvPr/>
        </p:nvSpPr>
        <p:spPr>
          <a:xfrm>
            <a:off x="914640" y="5330505"/>
            <a:ext cx="1888157" cy="7783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147 GEMSSTAR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32 specialties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MD/DO/DDS 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764BB00-D70C-4A09-A7FD-B47FD947C8BC}"/>
              </a:ext>
            </a:extLst>
          </p:cNvPr>
          <p:cNvSpPr/>
          <p:nvPr/>
        </p:nvSpPr>
        <p:spPr>
          <a:xfrm>
            <a:off x="716614" y="3672241"/>
            <a:ext cx="2643563" cy="80067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200+ Beeson Scholars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Aging Research Leaders </a:t>
            </a: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(MD, PhD, SW, RN, </a:t>
            </a:r>
            <a:r>
              <a:rPr kumimoji="0" lang="en-US" sz="135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Etc</a:t>
            </a: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)</a:t>
            </a: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B04A8968-49FD-4DC3-81D4-1CAB0730EA28}"/>
              </a:ext>
            </a:extLst>
          </p:cNvPr>
          <p:cNvSpPr/>
          <p:nvPr/>
        </p:nvSpPr>
        <p:spPr>
          <a:xfrm>
            <a:off x="856669" y="4569528"/>
            <a:ext cx="2391758" cy="68768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T Franklin Williams &amp; </a:t>
            </a:r>
            <a:r>
              <a:rPr kumimoji="0" lang="en-US" sz="15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Jahnigen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Scholars  (</a:t>
            </a:r>
            <a:r>
              <a:rPr kumimoji="0" lang="en-US" sz="15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specialtists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) </a:t>
            </a: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MD/DO</a:t>
            </a: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C07F55E-1008-40F4-8D4B-D8E748B6A8F4}"/>
              </a:ext>
            </a:extLst>
          </p:cNvPr>
          <p:cNvSpPr/>
          <p:nvPr/>
        </p:nvSpPr>
        <p:spPr>
          <a:xfrm>
            <a:off x="851639" y="2797313"/>
            <a:ext cx="2033398" cy="778316"/>
          </a:xfrm>
          <a:prstGeom prst="round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en-US" sz="1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Indep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Funded Invest/Leaders in Aging/Specialties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573BE45-DB58-4717-92D7-BC1E6A6B995D}"/>
              </a:ext>
            </a:extLst>
          </p:cNvPr>
          <p:cNvSpPr/>
          <p:nvPr/>
        </p:nvSpPr>
        <p:spPr>
          <a:xfrm>
            <a:off x="3129259" y="5925918"/>
            <a:ext cx="3195341" cy="64940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Actively Engaged in Research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MD, PhD, SW, Therapists, Rehab, Nurses, Psychologists</a:t>
            </a:r>
          </a:p>
        </p:txBody>
      </p:sp>
      <p:sp>
        <p:nvSpPr>
          <p:cNvPr id="29" name="Block Arc 28">
            <a:extLst>
              <a:ext uri="{FF2B5EF4-FFF2-40B4-BE49-F238E27FC236}">
                <a16:creationId xmlns:a16="http://schemas.microsoft.com/office/drawing/2014/main" id="{9E50C41E-C5AE-4632-BC15-38ED2C9B6B2A}"/>
              </a:ext>
            </a:extLst>
          </p:cNvPr>
          <p:cNvSpPr/>
          <p:nvPr/>
        </p:nvSpPr>
        <p:spPr>
          <a:xfrm rot="3413655">
            <a:off x="1740728" y="3621193"/>
            <a:ext cx="3620302" cy="1507456"/>
          </a:xfrm>
          <a:prstGeom prst="blockArc">
            <a:avLst>
              <a:gd name="adj1" fmla="val 11383070"/>
              <a:gd name="adj2" fmla="val 21293067"/>
              <a:gd name="adj3" fmla="val 3216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VIRTUAL PLATFORM</a:t>
            </a:r>
          </a:p>
        </p:txBody>
      </p:sp>
      <p:sp>
        <p:nvSpPr>
          <p:cNvPr id="30" name="Double Wave 29">
            <a:extLst>
              <a:ext uri="{FF2B5EF4-FFF2-40B4-BE49-F238E27FC236}">
                <a16:creationId xmlns:a16="http://schemas.microsoft.com/office/drawing/2014/main" id="{A3AA6094-5F20-4D2A-82C7-208736D51E7F}"/>
              </a:ext>
            </a:extLst>
          </p:cNvPr>
          <p:cNvSpPr/>
          <p:nvPr/>
        </p:nvSpPr>
        <p:spPr>
          <a:xfrm>
            <a:off x="3800418" y="2581920"/>
            <a:ext cx="3482036" cy="527562"/>
          </a:xfrm>
          <a:prstGeom prst="doubleWave">
            <a:avLst/>
          </a:prstGeom>
          <a:solidFill>
            <a:srgbClr val="00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RESEARCH COLLABORATION</a:t>
            </a:r>
          </a:p>
        </p:txBody>
      </p:sp>
      <p:sp>
        <p:nvSpPr>
          <p:cNvPr id="31" name="Double Wave 30">
            <a:extLst>
              <a:ext uri="{FF2B5EF4-FFF2-40B4-BE49-F238E27FC236}">
                <a16:creationId xmlns:a16="http://schemas.microsoft.com/office/drawing/2014/main" id="{18BFADB0-81B5-4051-981D-B758CD99297B}"/>
              </a:ext>
            </a:extLst>
          </p:cNvPr>
          <p:cNvSpPr/>
          <p:nvPr/>
        </p:nvSpPr>
        <p:spPr>
          <a:xfrm>
            <a:off x="4077685" y="3177992"/>
            <a:ext cx="3482036" cy="527562"/>
          </a:xfrm>
          <a:prstGeom prst="doubleWave">
            <a:avLst/>
          </a:prstGeom>
          <a:solidFill>
            <a:srgbClr val="00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NETWORKING</a:t>
            </a:r>
          </a:p>
        </p:txBody>
      </p:sp>
      <p:sp>
        <p:nvSpPr>
          <p:cNvPr id="32" name="Double Wave 31">
            <a:extLst>
              <a:ext uri="{FF2B5EF4-FFF2-40B4-BE49-F238E27FC236}">
                <a16:creationId xmlns:a16="http://schemas.microsoft.com/office/drawing/2014/main" id="{A1E6F7DE-A1D3-42BF-9594-D506D4E5E895}"/>
              </a:ext>
            </a:extLst>
          </p:cNvPr>
          <p:cNvSpPr/>
          <p:nvPr/>
        </p:nvSpPr>
        <p:spPr>
          <a:xfrm>
            <a:off x="4390944" y="3817266"/>
            <a:ext cx="3482036" cy="527562"/>
          </a:xfrm>
          <a:prstGeom prst="doubleWave">
            <a:avLst/>
          </a:prstGeom>
          <a:solidFill>
            <a:srgbClr val="00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MENTORING &amp; CAREER DVMT</a:t>
            </a: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65355C32-3B34-4BD7-9663-D71B5A57A58F}"/>
              </a:ext>
            </a:extLst>
          </p:cNvPr>
          <p:cNvSpPr/>
          <p:nvPr/>
        </p:nvSpPr>
        <p:spPr>
          <a:xfrm>
            <a:off x="4910006" y="4522591"/>
            <a:ext cx="3482036" cy="527562"/>
          </a:xfrm>
          <a:prstGeom prst="doubleWave">
            <a:avLst/>
          </a:prstGeom>
          <a:solidFill>
            <a:srgbClr val="00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RESEARCH RESOURCES</a:t>
            </a:r>
          </a:p>
        </p:txBody>
      </p:sp>
      <p:sp>
        <p:nvSpPr>
          <p:cNvPr id="34" name="Double Wave 33">
            <a:extLst>
              <a:ext uri="{FF2B5EF4-FFF2-40B4-BE49-F238E27FC236}">
                <a16:creationId xmlns:a16="http://schemas.microsoft.com/office/drawing/2014/main" id="{86E9CA4F-5390-4AA3-BD40-719F8A43AD04}"/>
              </a:ext>
            </a:extLst>
          </p:cNvPr>
          <p:cNvSpPr/>
          <p:nvPr/>
        </p:nvSpPr>
        <p:spPr>
          <a:xfrm>
            <a:off x="5021309" y="5220594"/>
            <a:ext cx="3482036" cy="527562"/>
          </a:xfrm>
          <a:prstGeom prst="doubleWave">
            <a:avLst/>
          </a:prstGeom>
          <a:solidFill>
            <a:srgbClr val="00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EDUCATIONAL ADVANCES</a:t>
            </a:r>
          </a:p>
        </p:txBody>
      </p:sp>
    </p:spTree>
    <p:extLst>
      <p:ext uri="{BB962C8B-B14F-4D97-AF65-F5344CB8AC3E}">
        <p14:creationId xmlns:p14="http://schemas.microsoft.com/office/powerpoint/2010/main" val="35487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5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5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50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5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5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5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5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50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5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build="p" animBg="1"/>
      <p:bldP spid="31" grpId="0" build="p" animBg="1"/>
      <p:bldP spid="32" grpId="0" build="p" animBg="1"/>
      <p:bldP spid="33" grpId="0" build="p" animBg="1"/>
      <p:bldP spid="34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1EF873-282A-4E16-9572-180133BD68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93" y="201037"/>
            <a:ext cx="8743950" cy="53417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10729B-949C-4AF0-A9D9-70D6DC576FE6}"/>
              </a:ext>
            </a:extLst>
          </p:cNvPr>
          <p:cNvSpPr txBox="1"/>
          <p:nvPr/>
        </p:nvSpPr>
        <p:spPr>
          <a:xfrm>
            <a:off x="2147011" y="5679976"/>
            <a:ext cx="45865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Source Sans Pro" panose="020B0503030403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Clin-STAR Coordinating Center</a:t>
            </a:r>
            <a:r>
              <a:rPr lang="en-US" b="1" dirty="0">
                <a:solidFill>
                  <a:srgbClr val="FF0000"/>
                </a:solidFill>
                <a:latin typeface="Source Sans Pro" panose="020B0503030403020204" pitchFamily="34" charset="0"/>
              </a:rPr>
              <a:t> 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83F5B9-A2B3-40F7-BAD3-BF2C3AD86DB0}"/>
              </a:ext>
            </a:extLst>
          </p:cNvPr>
          <p:cNvSpPr txBox="1"/>
          <p:nvPr/>
        </p:nvSpPr>
        <p:spPr>
          <a:xfrm>
            <a:off x="2490826" y="6122015"/>
            <a:ext cx="27907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ea typeface="+mj-lt"/>
                <a:cs typeface="+mj-lt"/>
              </a:rPr>
              <a:t>Website: </a:t>
            </a:r>
            <a:r>
              <a:rPr lang="en-US" sz="1800" b="1" dirty="0">
                <a:solidFill>
                  <a:srgbClr val="FF0000"/>
                </a:solidFill>
                <a:ea typeface="+mj-lt"/>
                <a:cs typeface="+mj-lt"/>
                <a:hlinkClick r:id="rId4"/>
              </a:rPr>
              <a:t>Clin-STAR.org</a:t>
            </a:r>
            <a:endParaRPr lang="en-US" sz="1800" b="1" dirty="0">
              <a:solidFill>
                <a:srgbClr val="FF0000"/>
              </a:solidFill>
              <a:ea typeface="+mj-lt"/>
              <a:cs typeface="+mj-lt"/>
            </a:endParaRPr>
          </a:p>
          <a:p>
            <a:r>
              <a:rPr lang="en-US" sz="1800" dirty="0">
                <a:solidFill>
                  <a:srgbClr val="FF0000"/>
                </a:solidFill>
              </a:rPr>
              <a:t>Twitter: </a:t>
            </a:r>
            <a:r>
              <a:rPr lang="en-US" sz="1800" b="1" dirty="0">
                <a:solidFill>
                  <a:srgbClr val="FF0000"/>
                </a:solidFill>
              </a:rPr>
              <a:t>@ClinSTARCC</a:t>
            </a:r>
          </a:p>
        </p:txBody>
      </p:sp>
    </p:spTree>
    <p:extLst>
      <p:ext uri="{BB962C8B-B14F-4D97-AF65-F5344CB8AC3E}">
        <p14:creationId xmlns:p14="http://schemas.microsoft.com/office/powerpoint/2010/main" val="3614494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691BC-1657-45C1-A525-6E56E97857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57299"/>
            <a:ext cx="8077200" cy="5515795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What is it?</a:t>
            </a:r>
          </a:p>
          <a:p>
            <a:pPr lvl="1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Virtual community of clinically focused researchers to facility collaboration, networking, research opportunities, career development, mentoring and consolidate resources. Funded by NIA by 5 year U24. Administrative Supplement- to collaborate with AGS (Rising Star Program) and help to integrate specialty community and AGS Annual Meeting. </a:t>
            </a:r>
          </a:p>
          <a:p>
            <a:pPr lvl="1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List-serv informs of opportunities, Database facilitates interactions/searching/ resource sharing/remote mentoring, etc.</a:t>
            </a:r>
          </a:p>
          <a:p>
            <a:r>
              <a:rPr lang="en-US" b="1" dirty="0"/>
              <a:t>Who is for?</a:t>
            </a:r>
          </a:p>
          <a:p>
            <a:pPr lvl="1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Clinician researcher focused on bridging specialties and geriatrics – any discipline, any training/career level. NIA-funded free resource.</a:t>
            </a:r>
          </a:p>
          <a:p>
            <a:r>
              <a:rPr lang="en-US" b="1" dirty="0"/>
              <a:t>How does it facilitate transdisciplinary aging research?</a:t>
            </a:r>
          </a:p>
          <a:p>
            <a:pPr lvl="1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“One Stop Shop” for webinars, funding opportunities, research and career resources. We welcome posting pertinent info from your specialty.</a:t>
            </a:r>
          </a:p>
          <a:p>
            <a:pPr lvl="1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Database of aging specialty researchers – ability to connect with those in various specialties on a specific problem, finding like souls, how to set up a geriatric specialty aging practice, collaborating and extending specialized techniques/tools, multisite clinical trials, specific interest groups, medical/surgical projects, finding a mentor.</a:t>
            </a:r>
          </a:p>
          <a:p>
            <a:pPr lvl="1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Pilot funding, Office hours for mentoring, Mini-Sabbaticals, Distinguished Professor Program, Webinars on various research topics, upcoming series in JAGS, opportunities to collaborate with leaders in field or access geriatric/aging resources., annual meeting.</a:t>
            </a:r>
          </a:p>
          <a:p>
            <a:r>
              <a:rPr lang="en-US" b="1" dirty="0"/>
              <a:t>What’s in it for me (my specialty community)?</a:t>
            </a:r>
          </a:p>
          <a:p>
            <a:pPr lvl="1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Please encourage those in your field interested in aging/geriatric research to sign on to the </a:t>
            </a:r>
            <a:r>
              <a:rPr lang="en-US" b="1" dirty="0" err="1">
                <a:solidFill>
                  <a:schemeClr val="tx1"/>
                </a:solidFill>
              </a:rPr>
              <a:t>ListServ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to keep on top of upcoming opportunities (webinars, funding, mentoring, career development,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etc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) </a:t>
            </a:r>
          </a:p>
          <a:p>
            <a:pPr lvl="1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Please encourage those in your field interested in aging/geriatric research to sign into the </a:t>
            </a:r>
            <a:r>
              <a:rPr lang="en-US" b="1" dirty="0">
                <a:solidFill>
                  <a:schemeClr val="tx1"/>
                </a:solidFill>
              </a:rPr>
              <a:t>database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(5-7 min) which will allow you to interact/search/collaborate,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etc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with those in the community. You are the GAS which fuels the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ClinSTAR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initiative.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1396A0-6ABA-44F1-A46E-D2723413E59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4905"/>
            <a:ext cx="3240049" cy="11880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C799838-0D8E-41E4-8D39-1E0FB4FBE19A}"/>
              </a:ext>
            </a:extLst>
          </p:cNvPr>
          <p:cNvSpPr txBox="1"/>
          <p:nvPr/>
        </p:nvSpPr>
        <p:spPr>
          <a:xfrm>
            <a:off x="3398589" y="142602"/>
            <a:ext cx="273225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/>
            <a:r>
              <a:rPr lang="en-US" sz="1600" i="1" dirty="0">
                <a:solidFill>
                  <a:srgbClr val="FF0000"/>
                </a:solidFill>
                <a:latin typeface="Calibri" panose="020F0502020204030204"/>
                <a:ea typeface="+mn-lt"/>
                <a:cs typeface="Calibri" panose="020F0502020204030204"/>
              </a:rPr>
              <a:t>Synergizing Career Development Toward Improved Care of Older Adults across Specialties and Discipline</a:t>
            </a:r>
            <a:r>
              <a:rPr lang="en-US" sz="1600" b="1" i="1" dirty="0">
                <a:solidFill>
                  <a:srgbClr val="FF0000"/>
                </a:solidFill>
                <a:latin typeface="Calibri" panose="020F0502020204030204"/>
                <a:ea typeface="+mn-lt"/>
                <a:cs typeface="Calibri" panose="020F0502020204030204"/>
              </a:rPr>
              <a:t>s</a:t>
            </a:r>
            <a:endParaRPr lang="en-US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97A74B-2D25-4602-9860-F080BEFDAA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6238" y="678914"/>
            <a:ext cx="1027805" cy="8359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46FA6B7-D78E-49DC-8720-F6A04F5FB9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3155" y="783340"/>
            <a:ext cx="1511935" cy="51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639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4D0A2B-7DA3-4F48-94BC-63FBAC3883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50" y="198022"/>
            <a:ext cx="8272236" cy="61811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4FBD22-A1FA-4A24-9663-F584252D0F1E}"/>
              </a:ext>
            </a:extLst>
          </p:cNvPr>
          <p:cNvSpPr txBox="1"/>
          <p:nvPr/>
        </p:nvSpPr>
        <p:spPr>
          <a:xfrm>
            <a:off x="-674915" y="6391422"/>
            <a:ext cx="922382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https://www.nih.gov/ending-structural-racism/nih-extramural-applicants-awardees</a:t>
            </a:r>
            <a:r>
              <a:rPr 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06120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ED052-C710-4B80-AF76-AFD29E808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235" y="193343"/>
            <a:ext cx="6347713" cy="1320800"/>
          </a:xfrm>
        </p:spPr>
        <p:txBody>
          <a:bodyPr/>
          <a:lstStyle/>
          <a:p>
            <a:r>
              <a:rPr lang="en-US" dirty="0"/>
              <a:t>Additional NIA Resources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C6A3A0-9F2A-44F2-9E27-18A41EA3D4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4175" y="712456"/>
            <a:ext cx="4040188" cy="63976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People and Resources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CE1368-E83B-4EE7-B75D-B7E264031A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352218"/>
            <a:ext cx="4040188" cy="4972382"/>
          </a:xfrm>
        </p:spPr>
        <p:txBody>
          <a:bodyPr>
            <a:normAutofit fontScale="85000" lnSpcReduction="20000"/>
          </a:bodyPr>
          <a:lstStyle/>
          <a:p>
            <a:r>
              <a:rPr lang="en-US" sz="1800" b="1" dirty="0">
                <a:latin typeface="+mj-lt"/>
              </a:rPr>
              <a:t>Butler-Williams NIA Summer Institute </a:t>
            </a:r>
            <a:r>
              <a:rPr lang="en-US" sz="1800" dirty="0">
                <a:latin typeface="+mj-lt"/>
              </a:rPr>
              <a:t>– week long aging ‘course’ at NIA – 50 scholars, each summer</a:t>
            </a:r>
            <a:endParaRPr lang="en-US" b="1" dirty="0"/>
          </a:p>
          <a:p>
            <a:r>
              <a:rPr lang="en-US" b="1" dirty="0"/>
              <a:t>Established NIA-Funded Centers</a:t>
            </a:r>
          </a:p>
          <a:p>
            <a:pPr lvl="1"/>
            <a:r>
              <a:rPr lang="en-US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Research Centers Collaborative Network (RCCN)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OAIC, Nathan Shock, </a:t>
            </a:r>
            <a:r>
              <a:rPr lang="en-US" dirty="0" err="1"/>
              <a:t>Roybal</a:t>
            </a:r>
            <a:r>
              <a:rPr lang="en-US" dirty="0"/>
              <a:t>, RCMAR, ADRC</a:t>
            </a:r>
          </a:p>
          <a:p>
            <a:r>
              <a:rPr lang="en-US" b="1" dirty="0"/>
              <a:t>NIA/NIH Measures and Instruments</a:t>
            </a:r>
          </a:p>
          <a:p>
            <a:pPr lvl="1"/>
            <a:r>
              <a:rPr lang="en-US" dirty="0"/>
              <a:t>PROMIS, NIA Toolbox, Clin-STAR</a:t>
            </a:r>
          </a:p>
          <a:p>
            <a:r>
              <a:rPr lang="en-US" b="1" dirty="0"/>
              <a:t>NIA/NIH Cohorts</a:t>
            </a:r>
          </a:p>
          <a:p>
            <a:r>
              <a:rPr lang="en-US" b="1" dirty="0"/>
              <a:t>Establish NIA-Funded Networks</a:t>
            </a:r>
          </a:p>
          <a:p>
            <a:pPr lvl="1"/>
            <a:r>
              <a:rPr lang="en-US" dirty="0"/>
              <a:t>AGING, Deprescribing, Emergency Medicine, Delirium</a:t>
            </a:r>
          </a:p>
          <a:p>
            <a:r>
              <a:rPr lang="en-US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Clinician-Scientist Transdisciplinary Aging Research Coordinating Center (Clin-STAR)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IMPACT Collaboratory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Your Program Officer!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1201734-998A-44BD-8911-E7BC3FAB9C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712456"/>
            <a:ext cx="4041775" cy="63976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Funding Opportunities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036906F-E85A-4736-A8AC-4C6297B2CF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4" y="1352218"/>
            <a:ext cx="4041775" cy="4972382"/>
          </a:xfrm>
        </p:spPr>
        <p:txBody>
          <a:bodyPr>
            <a:normAutofit fontScale="85000" lnSpcReduction="20000"/>
          </a:bodyPr>
          <a:lstStyle/>
          <a:p>
            <a:r>
              <a:rPr lang="en-US" sz="1700" b="1" dirty="0">
                <a:latin typeface="+mj-lt"/>
              </a:rPr>
              <a:t>Council Approved Concepts </a:t>
            </a:r>
            <a:r>
              <a:rPr lang="en-US" sz="1700" dirty="0">
                <a:latin typeface="+mj-lt"/>
              </a:rPr>
              <a:t>for Funding Published after each Council Meeting (see blog next few weeks)</a:t>
            </a:r>
            <a:r>
              <a:rPr lang="en-US" sz="2600" dirty="0">
                <a:solidFill>
                  <a:srgbClr val="3FCDE7"/>
                </a:solidFill>
                <a:latin typeface="+mj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900" dirty="0">
                <a:solidFill>
                  <a:schemeClr val="accent2">
                    <a:lumMod val="75000"/>
                  </a:schemeClr>
                </a:solidFill>
                <a:latin typeface="+mj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https://www.nia.nih.gov/research/initiatives/approved-concepts</a:t>
            </a:r>
            <a:endParaRPr lang="en-US" sz="13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  <a:p>
            <a:r>
              <a:rPr lang="en-US" sz="1800" b="1" dirty="0">
                <a:latin typeface="+mj-lt"/>
              </a:rPr>
              <a:t>Loan Repayment Program </a:t>
            </a:r>
            <a:r>
              <a:rPr lang="en-US" sz="1800" dirty="0">
                <a:latin typeface="+mj-lt"/>
              </a:rPr>
              <a:t>– up to $50k/</a:t>
            </a:r>
            <a:r>
              <a:rPr lang="en-US" sz="1800" dirty="0" err="1">
                <a:latin typeface="+mj-lt"/>
              </a:rPr>
              <a:t>yr</a:t>
            </a:r>
            <a:endParaRPr lang="en-US" dirty="0"/>
          </a:p>
          <a:p>
            <a:r>
              <a:rPr lang="en-US" b="1" dirty="0"/>
              <a:t>Pilot Studies </a:t>
            </a:r>
            <a:r>
              <a:rPr lang="en-US" dirty="0"/>
              <a:t>– from Networks and Centers (RCCN)</a:t>
            </a:r>
          </a:p>
          <a:p>
            <a:pPr lvl="1"/>
            <a:r>
              <a:rPr lang="en-US" dirty="0">
                <a:solidFill>
                  <a:srgbClr val="FF000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Clin-STAR</a:t>
            </a:r>
            <a:r>
              <a:rPr lang="en-US" dirty="0"/>
              <a:t> Pilot Grants</a:t>
            </a:r>
          </a:p>
          <a:p>
            <a:pPr lvl="1"/>
            <a:r>
              <a:rPr lang="en-US" dirty="0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IMPACT Collaboratory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>
                <a:solidFill>
                  <a:srgbClr val="FF000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AGING Initiative</a:t>
            </a:r>
            <a:r>
              <a:rPr lang="en-US" dirty="0">
                <a:solidFill>
                  <a:srgbClr val="FF0000"/>
                </a:solidFill>
              </a:rPr>
              <a:t>- Multiple Chronic Conditions Scholars, Webinars, Pilots grants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Pepper Centers – </a:t>
            </a:r>
            <a:r>
              <a:rPr lang="en-US" sz="1900" dirty="0">
                <a:solidFill>
                  <a:srgbClr val="FF000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Older Adult Independence Centers</a:t>
            </a:r>
            <a:endParaRPr lang="en-US" sz="1900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GEMSSTAR, AD/ADRD R03, Beeson K76 </a:t>
            </a:r>
            <a:r>
              <a:rPr lang="en-US" dirty="0">
                <a:solidFill>
                  <a:srgbClr val="FF0000"/>
                </a:solidFill>
              </a:rPr>
              <a:t>– joins you to a community </a:t>
            </a:r>
            <a:r>
              <a:rPr lang="en-US" dirty="0"/>
              <a:t>of scientists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1DC1DE-5D43-400B-8B84-B8C7128B16E9}"/>
              </a:ext>
            </a:extLst>
          </p:cNvPr>
          <p:cNvSpPr txBox="1"/>
          <p:nvPr/>
        </p:nvSpPr>
        <p:spPr>
          <a:xfrm>
            <a:off x="1828800" y="6324600"/>
            <a:ext cx="45854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dirty="0">
                <a:solidFill>
                  <a:srgbClr val="C00000"/>
                </a:solidFill>
                <a:latin typeface="+mj-lt"/>
              </a:rPr>
              <a:t>NIA Blog </a:t>
            </a:r>
            <a:r>
              <a:rPr lang="en-US" sz="1800" u="sng" dirty="0">
                <a:solidFill>
                  <a:schemeClr val="accent2">
                    <a:lumMod val="75000"/>
                  </a:schemeClr>
                </a:solidFill>
                <a:latin typeface="+mj-lt"/>
                <a:ea typeface="Calibri"/>
                <a:cs typeface="Times New Roman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www.nia.nih.gov/research/blog</a:t>
            </a:r>
            <a:endParaRPr lang="en-US" sz="12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78559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1BCD7-B81F-40A0-BB80-70F688998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38" b="1" dirty="0"/>
              <a:t>NIH Loan Repayment Program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942BA-FB6F-4A02-8193-9D9A69EB71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75" dirty="0"/>
              <a:t>up to $50k/</a:t>
            </a:r>
            <a:r>
              <a:rPr lang="en-US" sz="2475" dirty="0" err="1"/>
              <a:t>yr</a:t>
            </a:r>
            <a:endParaRPr lang="en-US" sz="2475" dirty="0"/>
          </a:p>
          <a:p>
            <a:r>
              <a:rPr lang="en-US" sz="2475" dirty="0"/>
              <a:t>Clinical Research, other topics</a:t>
            </a:r>
          </a:p>
          <a:p>
            <a:r>
              <a:rPr lang="en-US" sz="2475" dirty="0"/>
              <a:t>Check other features and apply online!</a:t>
            </a:r>
          </a:p>
          <a:p>
            <a:r>
              <a:rPr lang="en-US" sz="3038" dirty="0">
                <a:hlinkClick r:id="rId2"/>
              </a:rPr>
              <a:t>https://www.lrp.nih.gov/</a:t>
            </a:r>
            <a:endParaRPr lang="en-US" sz="3038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E0322F-870D-42FF-9905-76E53E633C5D}"/>
              </a:ext>
            </a:extLst>
          </p:cNvPr>
          <p:cNvSpPr txBox="1"/>
          <p:nvPr/>
        </p:nvSpPr>
        <p:spPr>
          <a:xfrm flipV="1">
            <a:off x="1033" y="1515765"/>
            <a:ext cx="9142967" cy="300082"/>
          </a:xfrm>
          <a:prstGeom prst="rect">
            <a:avLst/>
          </a:prstGeom>
          <a:solidFill>
            <a:srgbClr val="FDB81E"/>
          </a:solidFill>
        </p:spPr>
        <p:txBody>
          <a:bodyPr wrap="square" rtlCol="0">
            <a:spAutoFit/>
          </a:bodyPr>
          <a:lstStyle/>
          <a:p>
            <a:pPr defTabSz="342900">
              <a:defRPr/>
            </a:pPr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828190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125D7C0-356A-412B-9817-8AB4B0DDD2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3448195"/>
              </p:ext>
            </p:extLst>
          </p:nvPr>
        </p:nvGraphicFramePr>
        <p:xfrm>
          <a:off x="219455" y="1061200"/>
          <a:ext cx="8207655" cy="5661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59946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64" y="633831"/>
            <a:ext cx="6897776" cy="963079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>
                <a:latin typeface="+mn-lt"/>
              </a:rPr>
              <a:t>New AD/ADRD Funding Opportunities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BEC27B-85BC-41E6-9391-D7A03CD9EA60}"/>
              </a:ext>
            </a:extLst>
          </p:cNvPr>
          <p:cNvSpPr txBox="1"/>
          <p:nvPr/>
        </p:nvSpPr>
        <p:spPr>
          <a:xfrm>
            <a:off x="5085330" y="1596910"/>
            <a:ext cx="32066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dirty="0">
                <a:solidFill>
                  <a:schemeClr val="accent2"/>
                </a:solidFill>
                <a:latin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AD/ADRD Searchable Funding Opportunities</a:t>
            </a:r>
            <a:endParaRPr lang="en-US" dirty="0">
              <a:solidFill>
                <a:schemeClr val="accent2"/>
              </a:solidFill>
              <a:latin typeface="Calibri"/>
            </a:endParaRPr>
          </a:p>
          <a:p>
            <a:pPr defTabSz="685800"/>
            <a:r>
              <a:rPr lang="en-US" dirty="0">
                <a:solidFill>
                  <a:prstClr val="black"/>
                </a:solidFill>
                <a:latin typeface="Calibri"/>
              </a:rPr>
              <a:t>https://www.nia.nih.gov/research/grants-funding/announcements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8CE02D-54D9-48FE-9BA1-ED54A977642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75" y="1596910"/>
            <a:ext cx="4266185" cy="22066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544A3CF-8379-498C-9A6E-70000555FBB2}"/>
              </a:ext>
            </a:extLst>
          </p:cNvPr>
          <p:cNvSpPr txBox="1"/>
          <p:nvPr/>
        </p:nvSpPr>
        <p:spPr>
          <a:xfrm>
            <a:off x="842962" y="4031219"/>
            <a:ext cx="390429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n-US" sz="1600" dirty="0">
                <a:solidFill>
                  <a:srgbClr val="993366"/>
                </a:solidFill>
                <a:latin typeface="Helvetica Neue"/>
              </a:rPr>
              <a:t>Small Research Grant Program for the Next Generation of Researchers in AD/ADRD Research (R03)</a:t>
            </a:r>
            <a:endParaRPr lang="en-US" sz="1600" u="sng" dirty="0">
              <a:solidFill>
                <a:srgbClr val="3FCDE7"/>
              </a:solidFill>
              <a:latin typeface="Calibri" panose="020F0502020204030204" pitchFamily="34" charset="0"/>
              <a:ea typeface="Calibri" panose="020F0502020204030204" pitchFamily="34" charset="0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defTabSz="685800"/>
            <a:r>
              <a:rPr lang="en-US" sz="16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Systems Biology</a:t>
            </a:r>
          </a:p>
          <a:p>
            <a:pPr defTabSz="685800"/>
            <a:r>
              <a:rPr lang="en-US" sz="16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Basic Science</a:t>
            </a:r>
            <a:endParaRPr lang="en-US" sz="1600" dirty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defTabSz="685800"/>
            <a:r>
              <a:rPr lang="en-US" sz="16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Archiving and Leveraging Existing Data Sets for Analyses</a:t>
            </a:r>
            <a:endParaRPr lang="en-US" sz="1600" dirty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E7CEF7-36E6-44AB-AEE1-B42D9F1065F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715" y="3227054"/>
            <a:ext cx="3924834" cy="31737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BB72EE1-9ADD-46E5-AD0F-4EF893B97332}"/>
              </a:ext>
            </a:extLst>
          </p:cNvPr>
          <p:cNvSpPr txBox="1"/>
          <p:nvPr/>
        </p:nvSpPr>
        <p:spPr>
          <a:xfrm>
            <a:off x="842962" y="1298413"/>
            <a:ext cx="5777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From the </a:t>
            </a:r>
            <a:r>
              <a:rPr lang="en-US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NIA Blog </a:t>
            </a:r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sz="1800" b="1" dirty="0">
                <a:solidFill>
                  <a:schemeClr val="accent2"/>
                </a:solidFill>
                <a:latin typeface="Calibri Light" panose="020F0302020204030204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www.nia.nih.gov/research/blog</a:t>
            </a:r>
            <a:r>
              <a:rPr lang="en-US" sz="1800" b="1" dirty="0">
                <a:solidFill>
                  <a:schemeClr val="accent2"/>
                </a:solidFill>
                <a:latin typeface="Calibri Light" panose="020F0302020204030204"/>
              </a:rPr>
              <a:t>) </a:t>
            </a:r>
            <a:endParaRPr lang="en-US" sz="1800" b="1" dirty="0">
              <a:solidFill>
                <a:schemeClr val="accent2"/>
              </a:solidFill>
              <a:highlight>
                <a:srgbClr val="FFFF00"/>
              </a:highlight>
              <a:latin typeface="Calibri Light" panose="020F0302020204030204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83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2260A-3FB6-4393-B839-37893081F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304800"/>
            <a:ext cx="6347713" cy="838200"/>
          </a:xfrm>
        </p:spPr>
        <p:txBody>
          <a:bodyPr/>
          <a:lstStyle/>
          <a:p>
            <a:r>
              <a:rPr lang="en-US" dirty="0"/>
              <a:t>Topics I’ll Touch On: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2C3220-F387-4755-AC14-7EA412040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124856"/>
            <a:ext cx="7696201" cy="5733143"/>
          </a:xfrm>
        </p:spPr>
        <p:txBody>
          <a:bodyPr>
            <a:normAutofit/>
          </a:bodyPr>
          <a:lstStyle/>
          <a:p>
            <a:r>
              <a:rPr lang="en-US" sz="2400" b="1" dirty="0"/>
              <a:t>Overview of NIA and what we fund </a:t>
            </a:r>
          </a:p>
          <a:p>
            <a:r>
              <a:rPr lang="en-US" sz="2400" b="1" dirty="0"/>
              <a:t>Opportunities for Early Career Investigators</a:t>
            </a:r>
          </a:p>
          <a:p>
            <a:pPr lvl="1"/>
            <a:r>
              <a:rPr lang="en-US" sz="2000" b="1" dirty="0"/>
              <a:t>GEMSSTAR Award</a:t>
            </a:r>
          </a:p>
          <a:p>
            <a:pPr lvl="1"/>
            <a:r>
              <a:rPr lang="en-US" sz="2000" b="1" dirty="0"/>
              <a:t>Beeson Award</a:t>
            </a:r>
          </a:p>
          <a:p>
            <a:pPr lvl="1"/>
            <a:r>
              <a:rPr lang="en-US" sz="2000" b="1" dirty="0"/>
              <a:t>Steven I Katz ECI</a:t>
            </a:r>
          </a:p>
          <a:p>
            <a:r>
              <a:rPr lang="en-US" sz="2400" b="1" dirty="0"/>
              <a:t>Clin-STAR </a:t>
            </a:r>
          </a:p>
          <a:p>
            <a:r>
              <a:rPr lang="en-US" sz="2400" b="1" dirty="0"/>
              <a:t>Other Resources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886801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Interim NIA FY21 </a:t>
            </a:r>
            <a:r>
              <a:rPr lang="en-US" b="1" dirty="0" err="1"/>
              <a:t>Paylines</a:t>
            </a:r>
            <a:endParaRPr lang="en-US" b="1" i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419100" y="5023254"/>
            <a:ext cx="8199120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dirty="0"/>
              <a:t>ADRD = research on Alzheimer’s disease and Alzheimer’s-related dementias</a:t>
            </a:r>
          </a:p>
          <a:p>
            <a:pPr>
              <a:spcAft>
                <a:spcPts val="900"/>
              </a:spcAft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FF5A8C-03D6-4726-A554-AF541433C4D6}"/>
              </a:ext>
            </a:extLst>
          </p:cNvPr>
          <p:cNvSpPr txBox="1"/>
          <p:nvPr/>
        </p:nvSpPr>
        <p:spPr>
          <a:xfrm>
            <a:off x="419100" y="5423679"/>
            <a:ext cx="75873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https://www.nia.nih.gov/research/grants-funding/</a:t>
            </a:r>
            <a:r>
              <a:rPr lang="en-US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nia-interim-funding-line-policy-fy-2021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693E9C87-4C58-427A-B27A-CCEDF8F2C7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60" y="1770439"/>
            <a:ext cx="7956855" cy="3147044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B8A1E07-69D0-4F83-B47C-756640F8AF52}"/>
              </a:ext>
            </a:extLst>
          </p:cNvPr>
          <p:cNvSpPr txBox="1"/>
          <p:nvPr/>
        </p:nvSpPr>
        <p:spPr>
          <a:xfrm flipV="1">
            <a:off x="0" y="1431865"/>
            <a:ext cx="9142967" cy="300082"/>
          </a:xfrm>
          <a:prstGeom prst="rect">
            <a:avLst/>
          </a:prstGeom>
          <a:solidFill>
            <a:srgbClr val="FDB81E"/>
          </a:solidFill>
        </p:spPr>
        <p:txBody>
          <a:bodyPr wrap="square" rtlCol="0">
            <a:spAutoFit/>
          </a:bodyPr>
          <a:lstStyle/>
          <a:p>
            <a:pPr defTabSz="342900">
              <a:defRPr/>
            </a:pPr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254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690971" cy="1320800"/>
          </a:xfrm>
        </p:spPr>
        <p:txBody>
          <a:bodyPr>
            <a:normAutofit/>
          </a:bodyPr>
          <a:lstStyle/>
          <a:p>
            <a:r>
              <a:rPr lang="en-US" b="1" dirty="0"/>
              <a:t>Interim NIA FY21 </a:t>
            </a:r>
            <a:r>
              <a:rPr lang="en-US" b="1" dirty="0" err="1"/>
              <a:t>Paylines</a:t>
            </a:r>
            <a:r>
              <a:rPr lang="en-US" b="1" dirty="0"/>
              <a:t> (2)</a:t>
            </a:r>
            <a:endParaRPr lang="en-US" b="1" i="1" u="sng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FF5A8C-03D6-4726-A554-AF541433C4D6}"/>
              </a:ext>
            </a:extLst>
          </p:cNvPr>
          <p:cNvSpPr txBox="1"/>
          <p:nvPr/>
        </p:nvSpPr>
        <p:spPr>
          <a:xfrm>
            <a:off x="451780" y="5994484"/>
            <a:ext cx="77930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https://www.nia.nih.gov/research/grants-funding/nia-interim-funding-line-policy-fy-2021</a:t>
            </a:r>
            <a:r>
              <a:rPr lang="en-US" dirty="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614F333-4CAB-4F6B-8767-7554BF366F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61" y="2094097"/>
            <a:ext cx="7701051" cy="3900387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10CCD10-C6AC-4780-9E52-6AE5FF5AC5E5}"/>
              </a:ext>
            </a:extLst>
          </p:cNvPr>
          <p:cNvSpPr txBox="1"/>
          <p:nvPr/>
        </p:nvSpPr>
        <p:spPr>
          <a:xfrm flipV="1">
            <a:off x="-59927" y="1464077"/>
            <a:ext cx="9142967" cy="300082"/>
          </a:xfrm>
          <a:prstGeom prst="rect">
            <a:avLst/>
          </a:prstGeom>
          <a:solidFill>
            <a:srgbClr val="FDB81E"/>
          </a:solidFill>
        </p:spPr>
        <p:txBody>
          <a:bodyPr wrap="square" rtlCol="0">
            <a:spAutoFit/>
          </a:bodyPr>
          <a:lstStyle/>
          <a:p>
            <a:pPr defTabSz="342900">
              <a:defRPr/>
            </a:pPr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7314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1105" y="1580423"/>
            <a:ext cx="7239000" cy="4191000"/>
          </a:xfrm>
        </p:spPr>
        <p:txBody>
          <a:bodyPr>
            <a:normAutofit/>
          </a:bodyPr>
          <a:lstStyle/>
          <a:p>
            <a:pPr lvl="1"/>
            <a:endParaRPr lang="en-US" sz="1400" dirty="0"/>
          </a:p>
          <a:p>
            <a:pPr marL="0" indent="-63817">
              <a:buNone/>
            </a:pPr>
            <a:r>
              <a:rPr lang="en-US" sz="2400" b="1" dirty="0"/>
              <a:t>Send your questions and Specific Aims to us or the most relevant PO and we’ll give you feedback. </a:t>
            </a:r>
          </a:p>
          <a:p>
            <a:pPr marL="0" indent="-63817">
              <a:buNone/>
            </a:pPr>
            <a:endParaRPr lang="en-US" sz="2400" b="1" dirty="0"/>
          </a:p>
          <a:p>
            <a:pPr marL="0" indent="-63817">
              <a:buNone/>
            </a:pPr>
            <a:endParaRPr lang="en-US" sz="2400" b="1" dirty="0"/>
          </a:p>
          <a:p>
            <a:pPr marL="0" indent="-63817">
              <a:buNone/>
            </a:pPr>
            <a:r>
              <a:rPr lang="en-US" sz="2400" b="1" dirty="0"/>
              <a:t>			</a:t>
            </a:r>
            <a:r>
              <a:rPr lang="en-US" sz="2400" b="1" dirty="0">
                <a:hlinkClick r:id="rId3"/>
              </a:rPr>
              <a:t>Susan.Zieman@nih.gov</a:t>
            </a:r>
            <a:endParaRPr lang="en-US" sz="2400" b="1" dirty="0"/>
          </a:p>
          <a:p>
            <a:pPr marL="0" indent="-63817">
              <a:buNone/>
            </a:pPr>
            <a:r>
              <a:rPr lang="en-US" sz="2400" b="1" dirty="0"/>
              <a:t>			</a:t>
            </a:r>
            <a:r>
              <a:rPr lang="en-US" sz="2400" b="1" dirty="0">
                <a:hlinkClick r:id="rId4"/>
              </a:rPr>
              <a:t>Marcel.Salive@nih.gov</a:t>
            </a:r>
            <a:r>
              <a:rPr lang="en-US" sz="2400" b="1" dirty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83342" y="440793"/>
            <a:ext cx="7239000" cy="14478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Thank you and please remember….</a:t>
            </a:r>
            <a:br>
              <a:rPr lang="en-US" dirty="0"/>
            </a:br>
            <a:r>
              <a:rPr lang="en-US" dirty="0"/>
              <a:t>We are here for you!!!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F98F013-8B6A-4EC8-9C65-E1340AA02394}"/>
              </a:ext>
            </a:extLst>
          </p:cNvPr>
          <p:cNvSpPr txBox="1">
            <a:spLocks/>
          </p:cNvSpPr>
          <p:nvPr/>
        </p:nvSpPr>
        <p:spPr>
          <a:xfrm>
            <a:off x="510190" y="3104423"/>
            <a:ext cx="833994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https://www.nia.nih.gov/research/dgcg/about-gcg-staff-listings</a:t>
            </a:r>
            <a:endParaRPr lang="en-US" sz="1800" dirty="0">
              <a:solidFill>
                <a:srgbClr val="C00000"/>
              </a:solidFill>
            </a:endParaRPr>
          </a:p>
          <a:p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E8D902-AF1C-4217-BE87-5869B87607DB}"/>
              </a:ext>
            </a:extLst>
          </p:cNvPr>
          <p:cNvSpPr txBox="1"/>
          <p:nvPr/>
        </p:nvSpPr>
        <p:spPr>
          <a:xfrm>
            <a:off x="1836710" y="6216724"/>
            <a:ext cx="45859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/>
            <a:r>
              <a:rPr lang="en-US" sz="2400" b="1" dirty="0">
                <a:solidFill>
                  <a:schemeClr val="accent2"/>
                </a:solidFill>
                <a:latin typeface="Calibri Light" panose="020F0302020204030204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www.nia.nih.gov/research/blog</a:t>
            </a:r>
            <a:r>
              <a:rPr lang="en-US" sz="2400" b="1" dirty="0">
                <a:solidFill>
                  <a:schemeClr val="accent2"/>
                </a:solidFill>
                <a:latin typeface="Calibri Light" panose="020F0302020204030204"/>
              </a:rPr>
              <a:t> </a:t>
            </a:r>
            <a:endParaRPr lang="en-US" sz="2400" b="1" dirty="0">
              <a:solidFill>
                <a:schemeClr val="accent2"/>
              </a:solidFill>
              <a:highlight>
                <a:srgbClr val="FFFF00"/>
              </a:highlight>
              <a:latin typeface="Calibri Light" panose="020F030202020403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B02A1B-FF03-42B8-BD40-A111679B0AB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67" y="5194098"/>
            <a:ext cx="6543645" cy="109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9492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899AF0E-EA3D-47ED-B874-5FEF69510E41}"/>
              </a:ext>
            </a:extLst>
          </p:cNvPr>
          <p:cNvSpPr txBox="1">
            <a:spLocks/>
          </p:cNvSpPr>
          <p:nvPr/>
        </p:nvSpPr>
        <p:spPr>
          <a:xfrm>
            <a:off x="0" y="965127"/>
            <a:ext cx="9144000" cy="87395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defRPr/>
            </a:pPr>
            <a:r>
              <a:rPr lang="en-US" sz="3300" b="1" dirty="0">
                <a:solidFill>
                  <a:srgbClr val="1280C3"/>
                </a:solidFill>
                <a:latin typeface="Calibri" panose="020F0502020204030204"/>
              </a:rPr>
              <a:t>NIH Releases Final Policy for </a:t>
            </a:r>
          </a:p>
          <a:p>
            <a:pPr defTabSz="685800">
              <a:defRPr/>
            </a:pPr>
            <a:r>
              <a:rPr lang="en-US" sz="3300" b="1" dirty="0">
                <a:solidFill>
                  <a:srgbClr val="1280C3"/>
                </a:solidFill>
                <a:latin typeface="Calibri" panose="020F0502020204030204"/>
              </a:rPr>
              <a:t>Data Management and Sharing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BBBEFD-701F-43FA-8E82-74CC961A2BCE}"/>
              </a:ext>
            </a:extLst>
          </p:cNvPr>
          <p:cNvSpPr txBox="1"/>
          <p:nvPr/>
        </p:nvSpPr>
        <p:spPr>
          <a:xfrm flipV="1">
            <a:off x="1033" y="1912005"/>
            <a:ext cx="9142967" cy="300082"/>
          </a:xfrm>
          <a:prstGeom prst="rect">
            <a:avLst/>
          </a:prstGeom>
          <a:solidFill>
            <a:srgbClr val="FDB81E"/>
          </a:solidFill>
        </p:spPr>
        <p:txBody>
          <a:bodyPr wrap="square" rtlCol="0">
            <a:spAutoFit/>
          </a:bodyPr>
          <a:lstStyle/>
          <a:p>
            <a:pPr defTabSz="342900">
              <a:defRPr/>
            </a:pPr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3FAA194-6B84-4CE4-A125-130E0B401C7F}"/>
              </a:ext>
            </a:extLst>
          </p:cNvPr>
          <p:cNvSpPr txBox="1">
            <a:spLocks/>
          </p:cNvSpPr>
          <p:nvPr/>
        </p:nvSpPr>
        <p:spPr>
          <a:xfrm>
            <a:off x="125082" y="4600980"/>
            <a:ext cx="9144000" cy="540204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defRPr/>
            </a:pPr>
            <a:endParaRPr lang="en-US" sz="2400" b="1" dirty="0">
              <a:solidFill>
                <a:srgbClr val="1F497D"/>
              </a:solidFill>
              <a:latin typeface="Calibri" panose="020F0502020204030204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608F36D-94AB-4B92-B0E5-5DA2BD979DB1}"/>
              </a:ext>
            </a:extLst>
          </p:cNvPr>
          <p:cNvSpPr txBox="1"/>
          <p:nvPr/>
        </p:nvSpPr>
        <p:spPr>
          <a:xfrm>
            <a:off x="635414" y="2341782"/>
            <a:ext cx="8123336" cy="3347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28625" indent="-428625" defTabSz="342900">
              <a:buFont typeface="Arial" panose="020B0604020202020204" pitchFamily="34" charset="0"/>
              <a:buChar char="•"/>
              <a:defRPr/>
            </a:pPr>
            <a:r>
              <a:rPr lang="en-US" sz="2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This policy affirms NIH’s continued commitment to share and make broadly available the results of publicly funded biomedical research.</a:t>
            </a:r>
          </a:p>
          <a:p>
            <a:pPr marL="428625" indent="-428625" defTabSz="342900">
              <a:buFont typeface="Arial" panose="020B0604020202020204" pitchFamily="34" charset="0"/>
              <a:buChar char="•"/>
              <a:defRPr/>
            </a:pPr>
            <a:endParaRPr lang="en-US" sz="75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28625" indent="-428625" defTabSz="342900">
              <a:buFont typeface="Arial" panose="020B0604020202020204" pitchFamily="34" charset="0"/>
              <a:buChar char="•"/>
              <a:defRPr/>
            </a:pPr>
            <a:r>
              <a:rPr lang="en-US" sz="2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en-US" sz="21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pplies</a:t>
            </a:r>
            <a:r>
              <a:rPr lang="en-US" sz="2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to all research funded or conducted by NIH that results in the generation of scientific data.  </a:t>
            </a:r>
          </a:p>
          <a:p>
            <a:pPr marL="428625" indent="-428625" defTabSz="342900">
              <a:buFont typeface="Arial" panose="020B0604020202020204" pitchFamily="34" charset="0"/>
              <a:buChar char="•"/>
              <a:defRPr/>
            </a:pPr>
            <a:endParaRPr lang="en-US" sz="75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28625" indent="-428625" defTabSz="342900">
              <a:buFont typeface="Arial" panose="020B0604020202020204" pitchFamily="34" charset="0"/>
              <a:buChar char="•"/>
              <a:defRPr/>
            </a:pPr>
            <a:r>
              <a:rPr lang="en-US" sz="2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Has 2 key requirements, including:</a:t>
            </a:r>
          </a:p>
          <a:p>
            <a:pPr marL="771525" lvl="1" indent="-428625">
              <a:buFont typeface="Calibri" panose="020F0502020204030204" pitchFamily="34" charset="0"/>
              <a:buChar char="̶"/>
              <a:defRPr/>
            </a:pPr>
            <a:r>
              <a:rPr lang="en-US" sz="2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</a:t>
            </a:r>
            <a:r>
              <a:rPr lang="en-US" sz="21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ubmission</a:t>
            </a:r>
            <a:r>
              <a:rPr lang="en-US" sz="2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of a data m</a:t>
            </a:r>
            <a:r>
              <a:rPr lang="en-US" sz="21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anagement</a:t>
            </a:r>
            <a:r>
              <a:rPr lang="en-US" sz="2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and sharing p</a:t>
            </a:r>
            <a:r>
              <a:rPr lang="en-US" sz="21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lan</a:t>
            </a:r>
            <a:endParaRPr lang="en-US" sz="2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71525" lvl="1" indent="-428625">
              <a:buFont typeface="Calibri" panose="020F0502020204030204" pitchFamily="34" charset="0"/>
              <a:buChar char="̶"/>
              <a:defRPr/>
            </a:pPr>
            <a:r>
              <a:rPr lang="en-US" sz="2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</a:t>
            </a:r>
            <a:r>
              <a:rPr lang="en-US" sz="21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ompliance</a:t>
            </a:r>
            <a:r>
              <a:rPr lang="en-US" sz="2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with the approved plan</a:t>
            </a:r>
          </a:p>
          <a:p>
            <a:pPr marL="771525" lvl="1" indent="-428625">
              <a:buFont typeface="Calibri" panose="020F0502020204030204" pitchFamily="34" charset="0"/>
              <a:buChar char="̶"/>
              <a:defRPr/>
            </a:pPr>
            <a:endParaRPr lang="en-US" sz="750" dirty="0">
              <a:solidFill>
                <a:prstClr val="black"/>
              </a:solidFill>
              <a:latin typeface="Calibri"/>
            </a:endParaRPr>
          </a:p>
          <a:p>
            <a:pPr marL="428625" indent="-428625" defTabSz="342900">
              <a:buFont typeface="Arial" panose="020B0604020202020204" pitchFamily="34" charset="0"/>
              <a:buChar char="•"/>
              <a:defRPr/>
            </a:pPr>
            <a:r>
              <a:rPr lang="en-US" sz="2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en-US" sz="21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vailable</a:t>
            </a:r>
            <a:r>
              <a:rPr lang="en-US" sz="2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for review:  </a:t>
            </a:r>
            <a:r>
              <a:rPr lang="en-US" sz="21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https://grants.nih.gov/grants/guide/notice-files/NOT-OD-21-013.html</a:t>
            </a:r>
            <a:r>
              <a:rPr lang="en-US" sz="21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169268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899AF0E-EA3D-47ED-B874-5FEF69510E41}"/>
              </a:ext>
            </a:extLst>
          </p:cNvPr>
          <p:cNvSpPr txBox="1">
            <a:spLocks/>
          </p:cNvSpPr>
          <p:nvPr/>
        </p:nvSpPr>
        <p:spPr>
          <a:xfrm>
            <a:off x="0" y="857250"/>
            <a:ext cx="9144000" cy="72557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defRPr/>
            </a:pPr>
            <a:r>
              <a:rPr lang="en-US" sz="3600" b="1" dirty="0">
                <a:solidFill>
                  <a:srgbClr val="1280C3"/>
                </a:solidFill>
                <a:latin typeface="Calibri" panose="020F0502020204030204"/>
              </a:rPr>
              <a:t>The Butler-Williams Scholars Program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E27B8E-DD86-4534-8D5B-9A2C0973C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E62062E0-D58B-449C-8F37-904956A91A41}" type="slidenum">
              <a:rPr lang="en-US">
                <a:solidFill>
                  <a:prstClr val="white"/>
                </a:solidFill>
                <a:latin typeface="Calibri" panose="020F0502020204030204"/>
              </a:rPr>
              <a:pPr defTabSz="342900">
                <a:defRPr/>
              </a:pPr>
              <a:t>24</a:t>
            </a:fld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E08F82-4709-4025-8E4A-9F2C3E5C3A88}"/>
              </a:ext>
            </a:extLst>
          </p:cNvPr>
          <p:cNvSpPr txBox="1"/>
          <p:nvPr/>
        </p:nvSpPr>
        <p:spPr>
          <a:xfrm>
            <a:off x="0" y="5508783"/>
            <a:ext cx="9144000" cy="300082"/>
          </a:xfrm>
          <a:prstGeom prst="rect">
            <a:avLst/>
          </a:prstGeom>
          <a:solidFill>
            <a:srgbClr val="1280C3"/>
          </a:solidFill>
        </p:spPr>
        <p:txBody>
          <a:bodyPr wrap="square" rtlCol="0">
            <a:spAutoFit/>
          </a:bodyPr>
          <a:lstStyle/>
          <a:p>
            <a:pPr defTabSz="685800">
              <a:defRPr/>
            </a:pPr>
            <a:endParaRPr lang="en-US" sz="1350" kern="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6" name="Picture 15" descr="A close up of a logo&#10;&#10;Description generated with high confidence">
            <a:extLst>
              <a:ext uri="{FF2B5EF4-FFF2-40B4-BE49-F238E27FC236}">
                <a16:creationId xmlns:a16="http://schemas.microsoft.com/office/drawing/2014/main" id="{D1B5312C-9264-4DDD-939C-9F6138F916D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74" y="5587264"/>
            <a:ext cx="1176556" cy="311094"/>
          </a:xfrm>
          <a:prstGeom prst="rect">
            <a:avLst/>
          </a:prstGeom>
        </p:spPr>
      </p:pic>
      <p:sp>
        <p:nvSpPr>
          <p:cNvPr id="17" name="Slide Number Placeholder 1">
            <a:extLst>
              <a:ext uri="{FF2B5EF4-FFF2-40B4-BE49-F238E27FC236}">
                <a16:creationId xmlns:a16="http://schemas.microsoft.com/office/drawing/2014/main" id="{C31D2351-FA2E-4624-BF7D-667605753FCB}"/>
              </a:ext>
            </a:extLst>
          </p:cNvPr>
          <p:cNvSpPr txBox="1">
            <a:spLocks/>
          </p:cNvSpPr>
          <p:nvPr/>
        </p:nvSpPr>
        <p:spPr>
          <a:xfrm>
            <a:off x="6902451" y="5624514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>
              <a:defRPr/>
            </a:pPr>
            <a:fld id="{E62062E0-D58B-449C-8F37-904956A91A41}" type="slidenum">
              <a:rPr lang="en-US" sz="900">
                <a:solidFill>
                  <a:prstClr val="white"/>
                </a:solidFill>
                <a:latin typeface="Calibri" panose="020F0502020204030204"/>
              </a:rPr>
              <a:pPr defTabSz="342900">
                <a:defRPr/>
              </a:pPr>
              <a:t>24</a:t>
            </a:fld>
            <a:endParaRPr lang="en-US" sz="9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4930DA7-80E7-4BD9-A20A-3C0DB411B541}"/>
              </a:ext>
            </a:extLst>
          </p:cNvPr>
          <p:cNvSpPr txBox="1"/>
          <p:nvPr/>
        </p:nvSpPr>
        <p:spPr>
          <a:xfrm flipV="1">
            <a:off x="1033" y="1582828"/>
            <a:ext cx="9142967" cy="300082"/>
          </a:xfrm>
          <a:prstGeom prst="rect">
            <a:avLst/>
          </a:prstGeom>
          <a:solidFill>
            <a:srgbClr val="FDB81E"/>
          </a:solidFill>
        </p:spPr>
        <p:txBody>
          <a:bodyPr wrap="square" rtlCol="0">
            <a:spAutoFit/>
          </a:bodyPr>
          <a:lstStyle/>
          <a:p>
            <a:pPr defTabSz="342900">
              <a:defRPr/>
            </a:pPr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1BF81E4-AD7E-49E4-83B8-081CD91A5FC3}"/>
              </a:ext>
            </a:extLst>
          </p:cNvPr>
          <p:cNvSpPr/>
          <p:nvPr/>
        </p:nvSpPr>
        <p:spPr>
          <a:xfrm>
            <a:off x="3275699" y="4014667"/>
            <a:ext cx="585410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3350" indent="-133350" algn="ctr" defTabSz="685800">
              <a:defRPr/>
            </a:pPr>
            <a:r>
              <a:rPr lang="en-US" sz="1650" b="1" i="1" kern="0" dirty="0">
                <a:solidFill>
                  <a:prstClr val="black"/>
                </a:solidFill>
                <a:latin typeface="Calibri"/>
              </a:rPr>
              <a:t>For more details and to apply for a future session, please visit:</a:t>
            </a:r>
          </a:p>
          <a:p>
            <a:pPr marL="133350" indent="-133350" algn="ctr" defTabSz="685800">
              <a:defRPr/>
            </a:pPr>
            <a:endParaRPr lang="en-US" sz="600" b="1" i="1" kern="0" dirty="0">
              <a:solidFill>
                <a:prstClr val="black"/>
              </a:solidFill>
              <a:latin typeface="Calibri"/>
            </a:endParaRPr>
          </a:p>
          <a:p>
            <a:pPr marL="133350" indent="-133350" algn="ctr" defTabSz="685800">
              <a:defRPr/>
            </a:pPr>
            <a:endParaRPr lang="en-US" sz="750" b="1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4AB3830-B776-4B30-8F98-1E7960DCAE01}"/>
              </a:ext>
            </a:extLst>
          </p:cNvPr>
          <p:cNvSpPr/>
          <p:nvPr/>
        </p:nvSpPr>
        <p:spPr>
          <a:xfrm>
            <a:off x="3628233" y="2672595"/>
            <a:ext cx="5218881" cy="1061829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133350" indent="-133350" defTabSz="685800">
              <a:defRPr/>
            </a:pPr>
            <a:r>
              <a:rPr lang="en-US" sz="2100" b="1" kern="0" dirty="0">
                <a:solidFill>
                  <a:prstClr val="black"/>
                </a:solidFill>
                <a:latin typeface="Calibri"/>
              </a:rPr>
              <a:t>Dates: </a:t>
            </a:r>
            <a:r>
              <a:rPr lang="en-US" sz="2100" kern="0" dirty="0">
                <a:solidFill>
                  <a:prstClr val="black"/>
                </a:solidFill>
                <a:latin typeface="Calibri"/>
              </a:rPr>
              <a:t>August 24—26</a:t>
            </a:r>
            <a:r>
              <a:rPr lang="en-US" sz="2100" kern="0" baseline="30000" dirty="0">
                <a:solidFill>
                  <a:prstClr val="black"/>
                </a:solidFill>
                <a:latin typeface="Calibri"/>
              </a:rPr>
              <a:t>th</a:t>
            </a:r>
            <a:r>
              <a:rPr lang="en-US" sz="2100" kern="0" dirty="0">
                <a:solidFill>
                  <a:prstClr val="black"/>
                </a:solidFill>
                <a:latin typeface="Calibri"/>
              </a:rPr>
              <a:t>, 2021 </a:t>
            </a:r>
            <a:r>
              <a:rPr lang="en-US" sz="1400" b="1" i="1" kern="0" dirty="0">
                <a:solidFill>
                  <a:prstClr val="black"/>
                </a:solidFill>
                <a:latin typeface="Calibri"/>
              </a:rPr>
              <a:t>(sorry, deadline passed)</a:t>
            </a:r>
            <a:endParaRPr lang="en-US" sz="2100" b="1" i="1" kern="0" dirty="0">
              <a:solidFill>
                <a:prstClr val="black"/>
              </a:solidFill>
              <a:latin typeface="Calibri"/>
            </a:endParaRPr>
          </a:p>
          <a:p>
            <a:pPr marL="133350" indent="-133350" defTabSz="685800">
              <a:defRPr/>
            </a:pPr>
            <a:r>
              <a:rPr lang="en-US" sz="2100" b="1" kern="0" dirty="0">
                <a:solidFill>
                  <a:prstClr val="black"/>
                </a:solidFill>
                <a:latin typeface="Calibri"/>
              </a:rPr>
              <a:t>Location: </a:t>
            </a:r>
            <a:r>
              <a:rPr lang="en-US" sz="2100" kern="0" dirty="0">
                <a:solidFill>
                  <a:prstClr val="black"/>
                </a:solidFill>
                <a:latin typeface="Calibri"/>
              </a:rPr>
              <a:t>To be held virtually</a:t>
            </a:r>
          </a:p>
          <a:p>
            <a:pPr marL="133350" indent="-133350" defTabSz="685800">
              <a:defRPr/>
            </a:pPr>
            <a:r>
              <a:rPr lang="en-US" sz="2100" b="1" dirty="0">
                <a:solidFill>
                  <a:prstClr val="black"/>
                </a:solidFill>
                <a:latin typeface="Calibri"/>
              </a:rPr>
              <a:t>Eligibility</a:t>
            </a:r>
            <a:r>
              <a:rPr lang="en-US" sz="2100" dirty="0">
                <a:solidFill>
                  <a:prstClr val="black"/>
                </a:solidFill>
                <a:latin typeface="Calibri"/>
              </a:rPr>
              <a:t>: Doctoral degree - Ph.D., M.D., etc.</a:t>
            </a:r>
            <a:endParaRPr lang="en-US" sz="21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06039CC-9E05-4849-9A63-CFA394B19E9D}"/>
              </a:ext>
            </a:extLst>
          </p:cNvPr>
          <p:cNvSpPr txBox="1"/>
          <p:nvPr/>
        </p:nvSpPr>
        <p:spPr>
          <a:xfrm>
            <a:off x="984608" y="1945098"/>
            <a:ext cx="7174786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sz="2250" b="1" i="1" dirty="0">
                <a:solidFill>
                  <a:prstClr val="black"/>
                </a:solidFill>
                <a:latin typeface="Calibri"/>
              </a:rPr>
              <a:t>For junior faculty and researchers new to the field of aging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EB54F8-E933-408E-B438-BF96519319CC}"/>
              </a:ext>
            </a:extLst>
          </p:cNvPr>
          <p:cNvSpPr txBox="1"/>
          <p:nvPr/>
        </p:nvSpPr>
        <p:spPr>
          <a:xfrm>
            <a:off x="3821328" y="4571746"/>
            <a:ext cx="4694022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3350" indent="-133350" algn="ctr" defTabSz="685800">
              <a:defRPr/>
            </a:pPr>
            <a:r>
              <a:rPr lang="en-US" sz="1650" b="1" kern="0" dirty="0">
                <a:solidFill>
                  <a:schemeClr val="accent2"/>
                </a:solidFill>
                <a:latin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https://www.nia.nih.gov/research/osp/butler-williams-scholars-program</a:t>
            </a:r>
            <a:endParaRPr lang="en-US" sz="1650" dirty="0">
              <a:solidFill>
                <a:schemeClr val="accent2"/>
              </a:solidFill>
              <a:latin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32A621-06A3-42DF-8FB9-D0D6074F895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6885" y="2883974"/>
            <a:ext cx="1543418" cy="190172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9B4BD10-A1C7-4380-B04B-750D38BDCFB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32281" y="2883091"/>
            <a:ext cx="1543418" cy="191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128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85" y="609600"/>
            <a:ext cx="7184572" cy="62924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Overview of the NIH/NIA:  </a:t>
            </a:r>
            <a:r>
              <a:rPr lang="en-US" sz="31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Who </a:t>
            </a:r>
            <a:r>
              <a:rPr lang="en-US" sz="3100" dirty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en-US" sz="31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re We?</a:t>
            </a:r>
            <a:br>
              <a:rPr lang="en-US" sz="3100" dirty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261254" y="1331034"/>
            <a:ext cx="4187373" cy="576262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National Institutes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of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Health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261253" y="1999484"/>
            <a:ext cx="4290121" cy="4502916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>
                <a:effectLst/>
                <a:latin typeface="+mj-lt"/>
              </a:rPr>
              <a:t>NIH is made up of </a:t>
            </a:r>
            <a:r>
              <a:rPr lang="en-US" sz="2000" dirty="0">
                <a:effectLst/>
                <a:latin typeface="+mj-lt"/>
                <a:hlinkClick r:id="rId2"/>
              </a:rPr>
              <a:t>27 institutes and centers</a:t>
            </a:r>
            <a:r>
              <a:rPr lang="en-US" sz="2000" dirty="0">
                <a:effectLst/>
                <a:latin typeface="+mj-lt"/>
              </a:rPr>
              <a:t> (ICs)</a:t>
            </a:r>
          </a:p>
          <a:p>
            <a:pPr lvl="1"/>
            <a:r>
              <a:rPr lang="en-US" sz="1800" dirty="0">
                <a:latin typeface="+mj-lt"/>
              </a:rPr>
              <a:t>Most have Intramural and Extramural Programs</a:t>
            </a:r>
            <a:endParaRPr lang="en-US" sz="1800" dirty="0">
              <a:effectLst/>
              <a:latin typeface="+mj-lt"/>
            </a:endParaRPr>
          </a:p>
          <a:p>
            <a:r>
              <a:rPr lang="en-US" sz="2000" dirty="0">
                <a:effectLst/>
                <a:latin typeface="+mj-lt"/>
              </a:rPr>
              <a:t>ICs award &gt;80% of the NIH budget each year </a:t>
            </a:r>
          </a:p>
          <a:p>
            <a:pPr lvl="1"/>
            <a:r>
              <a:rPr lang="en-US" sz="1800" dirty="0">
                <a:effectLst/>
                <a:latin typeface="+mj-lt"/>
              </a:rPr>
              <a:t>Minimal budget to support staff</a:t>
            </a:r>
          </a:p>
          <a:p>
            <a:r>
              <a:rPr lang="en-US" sz="2000" dirty="0">
                <a:latin typeface="+mj-lt"/>
              </a:rPr>
              <a:t>Each IC has a budget and a director, and typically their own review for early career/training awards and RFAs (like GEMSSTAR)</a:t>
            </a:r>
          </a:p>
          <a:p>
            <a:r>
              <a:rPr lang="en-US" sz="2000" dirty="0">
                <a:latin typeface="+mj-lt"/>
              </a:rPr>
              <a:t>The Center for Scientific Research (CSR) oversees triage and review of most applications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F08C72-1D50-4CB1-AB89-837B2D7217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12251" y="1331034"/>
            <a:ext cx="4290121" cy="576262"/>
          </a:xfrm>
        </p:spPr>
        <p:txBody>
          <a:bodyPr/>
          <a:lstStyle/>
          <a:p>
            <a:r>
              <a:rPr lang="en-US" dirty="0"/>
              <a:t>National Institute on Aging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E1D74E-B4D0-4A51-B620-475AB16959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99336" y="1999484"/>
            <a:ext cx="3569749" cy="330411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largest IC at NIH</a:t>
            </a:r>
          </a:p>
          <a:p>
            <a:r>
              <a:rPr lang="en-US" dirty="0"/>
              <a:t>Primary funder of Alzheimer’s Disease and Related Dementias</a:t>
            </a:r>
          </a:p>
          <a:p>
            <a:r>
              <a:rPr lang="en-US" dirty="0"/>
              <a:t>Mission and Strategic Direction</a:t>
            </a:r>
          </a:p>
          <a:p>
            <a:r>
              <a:rPr lang="en-US" dirty="0"/>
              <a:t>4 Divisions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CB2E28-AAA6-4447-8AB9-96390BD960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2629" y="3715657"/>
            <a:ext cx="4347028" cy="301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88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082236" y="777064"/>
            <a:ext cx="6172200" cy="571500"/>
          </a:xfrm>
        </p:spPr>
        <p:txBody>
          <a:bodyPr>
            <a:noAutofit/>
          </a:bodyPr>
          <a:lstStyle/>
          <a:p>
            <a:r>
              <a:rPr lang="en-US" sz="4800" dirty="0"/>
              <a:t>NIA Mission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082235" y="2339995"/>
            <a:ext cx="4689501" cy="3539023"/>
          </a:xfrm>
        </p:spPr>
        <p:txBody>
          <a:bodyPr>
            <a:normAutofit fontScale="92500"/>
          </a:bodyPr>
          <a:lstStyle/>
          <a:p>
            <a:pPr>
              <a:buFont typeface="Arial" pitchFamily="34" charset="0"/>
              <a:buNone/>
            </a:pPr>
            <a:r>
              <a:rPr lang="en-US" dirty="0"/>
              <a:t>NIA’s mission is to: </a:t>
            </a:r>
          </a:p>
          <a:p>
            <a:r>
              <a:rPr lang="en-US" sz="2700" dirty="0"/>
              <a:t>Support and conduct genetic, biological, clinical, behavioral, social, and economic research on aging.</a:t>
            </a:r>
          </a:p>
          <a:p>
            <a:r>
              <a:rPr lang="en-US" sz="1200" dirty="0"/>
              <a:t>Foster the development of research and clinician scientists in aging.</a:t>
            </a:r>
          </a:p>
          <a:p>
            <a:r>
              <a:rPr lang="en-US" sz="1200" dirty="0"/>
              <a:t>Provide research resources.</a:t>
            </a:r>
          </a:p>
          <a:p>
            <a:r>
              <a:rPr lang="en-US" sz="1200" dirty="0"/>
              <a:t>Disseminate information about aging and advances in research to the public, health care professionals, and the scientific community, among a variety of audiences.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9A8D1F-17EC-4803-B0C3-C8BC5E66F015}"/>
              </a:ext>
            </a:extLst>
          </p:cNvPr>
          <p:cNvSpPr/>
          <p:nvPr/>
        </p:nvSpPr>
        <p:spPr>
          <a:xfrm>
            <a:off x="1172978" y="5980354"/>
            <a:ext cx="4598759" cy="41549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defTabSz="685800"/>
            <a:r>
              <a:rPr lang="en-US" sz="2100" dirty="0">
                <a:solidFill>
                  <a:srgbClr val="0070C0"/>
                </a:solidFill>
                <a:latin typeface="Calibri"/>
                <a:hlinkClick r:id="rId3"/>
              </a:rPr>
              <a:t>https://www.nia.nih.gov/about/mission</a:t>
            </a:r>
            <a:r>
              <a:rPr lang="en-US" sz="2100" dirty="0">
                <a:solidFill>
                  <a:srgbClr val="0070C0"/>
                </a:solidFill>
                <a:latin typeface="Calibri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2C5995-8FF2-46E1-97E5-6AA02A3AAC8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013" y="2039425"/>
            <a:ext cx="2575773" cy="38395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24D8F8-2CC6-4F87-AECD-3E3D83FE9516}"/>
              </a:ext>
            </a:extLst>
          </p:cNvPr>
          <p:cNvSpPr txBox="1"/>
          <p:nvPr/>
        </p:nvSpPr>
        <p:spPr>
          <a:xfrm flipV="1">
            <a:off x="1033" y="1912005"/>
            <a:ext cx="9142967" cy="300082"/>
          </a:xfrm>
          <a:prstGeom prst="rect">
            <a:avLst/>
          </a:prstGeom>
          <a:solidFill>
            <a:srgbClr val="FDB81E"/>
          </a:solidFill>
        </p:spPr>
        <p:txBody>
          <a:bodyPr wrap="square" rtlCol="0">
            <a:spAutoFit/>
          </a:bodyPr>
          <a:lstStyle/>
          <a:p>
            <a:pPr defTabSz="342900">
              <a:defRPr/>
            </a:pPr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95187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58777"/>
            <a:ext cx="6986734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Which IC is Right for My Research?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267" y="1039743"/>
            <a:ext cx="4040188" cy="659352"/>
          </a:xfrm>
        </p:spPr>
        <p:txBody>
          <a:bodyPr/>
          <a:lstStyle/>
          <a:p>
            <a:r>
              <a:rPr lang="en-US" sz="3200" dirty="0">
                <a:latin typeface="+mj-lt"/>
              </a:rPr>
              <a:t>NIA		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65136" y="1097759"/>
            <a:ext cx="4041775" cy="654843"/>
          </a:xfrm>
        </p:spPr>
        <p:txBody>
          <a:bodyPr/>
          <a:lstStyle/>
          <a:p>
            <a:r>
              <a:rPr lang="en-US" sz="3200" dirty="0">
                <a:latin typeface="+mj-lt"/>
              </a:rPr>
              <a:t>NIA Focus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1752600"/>
            <a:ext cx="4191000" cy="4200272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+mj-lt"/>
              </a:rPr>
              <a:t>Smaller, very personal, responsive</a:t>
            </a:r>
          </a:p>
          <a:p>
            <a:r>
              <a:rPr lang="en-US" dirty="0">
                <a:latin typeface="+mj-lt"/>
              </a:rPr>
              <a:t>But with AD/ADRD funds, we are now the 3</a:t>
            </a:r>
            <a:r>
              <a:rPr lang="en-US" baseline="30000" dirty="0">
                <a:latin typeface="+mj-lt"/>
              </a:rPr>
              <a:t>rd</a:t>
            </a:r>
            <a:r>
              <a:rPr lang="en-US" dirty="0">
                <a:latin typeface="+mj-lt"/>
              </a:rPr>
              <a:t> largest (by budget) IC</a:t>
            </a:r>
          </a:p>
          <a:p>
            <a:pPr lvl="1"/>
            <a:r>
              <a:rPr lang="en-US" dirty="0">
                <a:latin typeface="+mj-lt"/>
              </a:rPr>
              <a:t>80% to Alzheimer's </a:t>
            </a:r>
          </a:p>
          <a:p>
            <a:r>
              <a:rPr lang="en-US" dirty="0">
                <a:latin typeface="+mj-lt"/>
              </a:rPr>
              <a:t>Focus on early career investigators</a:t>
            </a:r>
          </a:p>
          <a:p>
            <a:pPr lvl="1"/>
            <a:r>
              <a:rPr lang="en-US" dirty="0">
                <a:latin typeface="+mj-lt"/>
              </a:rPr>
              <a:t>Early Career Investigators- w/</a:t>
            </a:r>
            <a:r>
              <a:rPr lang="en-US" dirty="0" err="1">
                <a:latin typeface="+mj-lt"/>
              </a:rPr>
              <a:t>i</a:t>
            </a:r>
            <a:r>
              <a:rPr lang="en-US" dirty="0">
                <a:latin typeface="+mj-lt"/>
              </a:rPr>
              <a:t> 10 </a:t>
            </a:r>
            <a:r>
              <a:rPr lang="en-US" dirty="0" err="1">
                <a:latin typeface="+mj-lt"/>
              </a:rPr>
              <a:t>yrs</a:t>
            </a:r>
            <a:r>
              <a:rPr lang="en-US" dirty="0">
                <a:latin typeface="+mj-lt"/>
              </a:rPr>
              <a:t> terminal degree </a:t>
            </a:r>
          </a:p>
          <a:p>
            <a:pPr lvl="1"/>
            <a:r>
              <a:rPr lang="en-US" dirty="0">
                <a:latin typeface="+mj-lt"/>
              </a:rPr>
              <a:t>New Investigators - 1</a:t>
            </a:r>
            <a:r>
              <a:rPr lang="en-US" baseline="30000" dirty="0">
                <a:latin typeface="+mj-lt"/>
              </a:rPr>
              <a:t>st</a:t>
            </a:r>
            <a:r>
              <a:rPr lang="en-US" dirty="0">
                <a:latin typeface="+mj-lt"/>
              </a:rPr>
              <a:t> R01</a:t>
            </a:r>
          </a:p>
          <a:p>
            <a:r>
              <a:rPr lang="en-US" dirty="0">
                <a:latin typeface="+mj-lt"/>
              </a:rPr>
              <a:t>GEMSSTAR and Beeson</a:t>
            </a:r>
          </a:p>
          <a:p>
            <a:r>
              <a:rPr lang="en-US" dirty="0">
                <a:latin typeface="+mj-lt"/>
              </a:rPr>
              <a:t>Tough K </a:t>
            </a:r>
            <a:r>
              <a:rPr lang="en-US" dirty="0" err="1">
                <a:latin typeface="+mj-lt"/>
              </a:rPr>
              <a:t>payline</a:t>
            </a:r>
            <a:r>
              <a:rPr lang="en-US" dirty="0">
                <a:latin typeface="+mj-lt"/>
              </a:rPr>
              <a:t> – but will understand specific aging focus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1806107"/>
            <a:ext cx="3835252" cy="3776279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+mj-lt"/>
              </a:rPr>
              <a:t>Inform science of aging</a:t>
            </a:r>
          </a:p>
          <a:p>
            <a:r>
              <a:rPr lang="en-US" dirty="0">
                <a:latin typeface="+mj-lt"/>
              </a:rPr>
              <a:t>WHY older adults are more vulnerable?</a:t>
            </a:r>
          </a:p>
          <a:p>
            <a:r>
              <a:rPr lang="en-US" dirty="0">
                <a:latin typeface="+mj-lt"/>
              </a:rPr>
              <a:t>Elucidate alterations in disease presentation, management, prevention in older adults</a:t>
            </a:r>
          </a:p>
          <a:p>
            <a:r>
              <a:rPr lang="en-US" dirty="0">
                <a:latin typeface="+mj-lt"/>
              </a:rPr>
              <a:t>Geriatric conditions, syndromes, complexities</a:t>
            </a:r>
          </a:p>
          <a:p>
            <a:r>
              <a:rPr lang="en-US" dirty="0">
                <a:latin typeface="+mj-lt"/>
              </a:rPr>
              <a:t>Focus on outcomes of QOL, function, cognition and independence. Patient-oriented research.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5840" y="5756171"/>
            <a:ext cx="78910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rgbClr val="C00000"/>
                </a:solidFill>
              </a:rPr>
              <a:t>Talk to Project Officers at BOTH Institutions BEFORE applying!!</a:t>
            </a:r>
          </a:p>
          <a:p>
            <a:r>
              <a:rPr lang="en-US" sz="2000" b="1" i="1" dirty="0">
                <a:solidFill>
                  <a:srgbClr val="C00000"/>
                </a:solidFill>
              </a:rPr>
              <a:t>WE BOTH WANT YOU TO SUCCEED!!!!</a:t>
            </a:r>
          </a:p>
        </p:txBody>
      </p:sp>
    </p:spTree>
    <p:extLst>
      <p:ext uri="{BB962C8B-B14F-4D97-AF65-F5344CB8AC3E}">
        <p14:creationId xmlns:p14="http://schemas.microsoft.com/office/powerpoint/2010/main" val="3898876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62226" y="150207"/>
            <a:ext cx="8494046" cy="653832"/>
          </a:xfrm>
        </p:spPr>
        <p:txBody>
          <a:bodyPr>
            <a:noAutofit/>
          </a:bodyPr>
          <a:lstStyle/>
          <a:p>
            <a:pPr algn="ctr"/>
            <a:r>
              <a:rPr lang="en-US" sz="2700" b="1" dirty="0"/>
              <a:t>NIA Training, Fellowship, and </a:t>
            </a:r>
            <a:br>
              <a:rPr lang="en-US" sz="2700" b="1" dirty="0"/>
            </a:br>
            <a:r>
              <a:rPr lang="en-US" sz="2700" b="1" dirty="0"/>
              <a:t>Career Development Awards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" t="1300" r="1314" b="1030"/>
          <a:stretch/>
        </p:blipFill>
        <p:spPr>
          <a:xfrm>
            <a:off x="768808" y="1077326"/>
            <a:ext cx="6560570" cy="5677279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6FBBF5E-E52B-44C7-A6F4-E2524EE54DA7}"/>
              </a:ext>
            </a:extLst>
          </p:cNvPr>
          <p:cNvSpPr txBox="1"/>
          <p:nvPr/>
        </p:nvSpPr>
        <p:spPr>
          <a:xfrm>
            <a:off x="7831420" y="1008040"/>
            <a:ext cx="1192443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100" b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https://nexus.od.nih.gov/all/2011/10/07/trends-in-nih-training-and-career-development-awards/</a:t>
            </a:r>
            <a:endParaRPr lang="en-US" sz="1100" b="1" dirty="0">
              <a:solidFill>
                <a:schemeClr val="bg1"/>
              </a:solidFill>
            </a:endParaRPr>
          </a:p>
          <a:p>
            <a:pPr algn="r"/>
            <a:endParaRPr lang="en-US" sz="1100" b="1" dirty="0">
              <a:solidFill>
                <a:schemeClr val="bg1"/>
              </a:solidFill>
            </a:endParaRPr>
          </a:p>
          <a:p>
            <a:pPr algn="r"/>
            <a:r>
              <a:rPr lang="en-US" sz="11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https://www.nia.nih.gov/research/training   </a:t>
            </a:r>
            <a:endParaRPr lang="en-US" sz="1100" b="1" dirty="0">
              <a:solidFill>
                <a:schemeClr val="bg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285AA11-B02F-4F87-92D0-2B4003E142EA}"/>
              </a:ext>
            </a:extLst>
          </p:cNvPr>
          <p:cNvCxnSpPr>
            <a:cxnSpLocks/>
          </p:cNvCxnSpPr>
          <p:nvPr/>
        </p:nvCxnSpPr>
        <p:spPr>
          <a:xfrm>
            <a:off x="4058590" y="6143625"/>
            <a:ext cx="1660039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4F2E820-B66E-4A1D-BBE6-2DE0D2572B5B}"/>
              </a:ext>
            </a:extLst>
          </p:cNvPr>
          <p:cNvCxnSpPr>
            <a:cxnSpLocks/>
          </p:cNvCxnSpPr>
          <p:nvPr/>
        </p:nvCxnSpPr>
        <p:spPr>
          <a:xfrm>
            <a:off x="3962424" y="1350734"/>
            <a:ext cx="2027519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27A7920F-3539-4E63-81A7-E7BDF74D27A5}"/>
              </a:ext>
            </a:extLst>
          </p:cNvPr>
          <p:cNvGrpSpPr/>
          <p:nvPr/>
        </p:nvGrpSpPr>
        <p:grpSpPr>
          <a:xfrm>
            <a:off x="3710475" y="4332796"/>
            <a:ext cx="3821345" cy="261610"/>
            <a:chOff x="4525567" y="4222204"/>
            <a:chExt cx="3821345" cy="26161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059FEAE-FED4-4BF5-A67F-6359C8E8AE7F}"/>
                </a:ext>
              </a:extLst>
            </p:cNvPr>
            <p:cNvSpPr txBox="1"/>
            <p:nvPr/>
          </p:nvSpPr>
          <p:spPr>
            <a:xfrm>
              <a:off x="4704160" y="4222204"/>
              <a:ext cx="364275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rgbClr val="FF0000"/>
                  </a:solidFill>
                </a:rPr>
                <a:t>Paul B. Beeson Career Development Award (K76)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32C77B2A-E6B2-4614-8254-FC1AD523525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25567" y="4317003"/>
              <a:ext cx="181602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93331F9-1673-48BA-AB21-258788C5E147}"/>
              </a:ext>
            </a:extLst>
          </p:cNvPr>
          <p:cNvGrpSpPr/>
          <p:nvPr/>
        </p:nvGrpSpPr>
        <p:grpSpPr>
          <a:xfrm>
            <a:off x="3666073" y="5623685"/>
            <a:ext cx="3289226" cy="261610"/>
            <a:chOff x="3637438" y="5624947"/>
            <a:chExt cx="3289226" cy="26161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7C626C7-E8DE-4ED6-AAA7-5576D728B641}"/>
                </a:ext>
              </a:extLst>
            </p:cNvPr>
            <p:cNvSpPr txBox="1"/>
            <p:nvPr/>
          </p:nvSpPr>
          <p:spPr>
            <a:xfrm>
              <a:off x="3801276" y="5624947"/>
              <a:ext cx="312538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rgbClr val="FF0000"/>
                  </a:solidFill>
                </a:rPr>
                <a:t>Academic Career </a:t>
              </a:r>
              <a:r>
                <a:rPr lang="en-US" sz="1100" b="1" dirty="0">
                  <a:solidFill>
                    <a:srgbClr val="FF0000"/>
                  </a:solidFill>
                </a:rPr>
                <a:t>Development</a:t>
              </a:r>
              <a:r>
                <a:rPr lang="en-US" sz="1000" b="1" dirty="0">
                  <a:solidFill>
                    <a:srgbClr val="FF0000"/>
                  </a:solidFill>
                </a:rPr>
                <a:t> Award (K07)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E1841482-4E2F-4D50-A614-241DF29DFC0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37438" y="5748057"/>
              <a:ext cx="181602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7A085CF-73F9-4690-B21A-6ED61373A931}"/>
              </a:ext>
            </a:extLst>
          </p:cNvPr>
          <p:cNvGrpSpPr/>
          <p:nvPr/>
        </p:nvGrpSpPr>
        <p:grpSpPr>
          <a:xfrm>
            <a:off x="3630437" y="2102427"/>
            <a:ext cx="3597677" cy="446276"/>
            <a:chOff x="3771279" y="3092885"/>
            <a:chExt cx="2583686" cy="446276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42C8C51-42E7-41DF-9195-812C3CA62F59}"/>
                </a:ext>
              </a:extLst>
            </p:cNvPr>
            <p:cNvSpPr txBox="1"/>
            <p:nvPr/>
          </p:nvSpPr>
          <p:spPr>
            <a:xfrm>
              <a:off x="3927289" y="3092885"/>
              <a:ext cx="2427676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rgbClr val="FF0000"/>
                  </a:solidFill>
                </a:rPr>
                <a:t>Short-term </a:t>
              </a:r>
              <a:r>
                <a:rPr lang="en-US" sz="1200" b="1" dirty="0">
                  <a:solidFill>
                    <a:srgbClr val="FF0000"/>
                  </a:solidFill>
                </a:rPr>
                <a:t>Institutional</a:t>
              </a:r>
              <a:r>
                <a:rPr lang="en-US" sz="1100" b="1" dirty="0">
                  <a:solidFill>
                    <a:srgbClr val="FF0000"/>
                  </a:solidFill>
                </a:rPr>
                <a:t> Training Grant (T35)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346C26DE-4492-4C95-B733-935BF13E68C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71279" y="3217366"/>
              <a:ext cx="181602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C127946-1799-4021-AA93-07E8F75EC81A}"/>
              </a:ext>
            </a:extLst>
          </p:cNvPr>
          <p:cNvGrpSpPr/>
          <p:nvPr/>
        </p:nvGrpSpPr>
        <p:grpSpPr>
          <a:xfrm>
            <a:off x="3756874" y="3087123"/>
            <a:ext cx="3427105" cy="276999"/>
            <a:chOff x="4884470" y="3736166"/>
            <a:chExt cx="3612333" cy="369332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E0C5D43-B7E1-456C-B04B-CE339A4CB9AF}"/>
                </a:ext>
              </a:extLst>
            </p:cNvPr>
            <p:cNvSpPr txBox="1"/>
            <p:nvPr/>
          </p:nvSpPr>
          <p:spPr>
            <a:xfrm>
              <a:off x="5202493" y="3736166"/>
              <a:ext cx="32943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</a:rPr>
                <a:t>Senior Fellow Award (F33)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338645AC-18AE-4EBA-8DEA-1EDF046987F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84470" y="3951975"/>
              <a:ext cx="21666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0BF4622E-6137-4481-8AB4-50ACAA8280F2}"/>
              </a:ext>
            </a:extLst>
          </p:cNvPr>
          <p:cNvSpPr txBox="1"/>
          <p:nvPr/>
        </p:nvSpPr>
        <p:spPr>
          <a:xfrm>
            <a:off x="113139" y="3903023"/>
            <a:ext cx="18145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>
                <a:solidFill>
                  <a:srgbClr val="FF0000"/>
                </a:solidFill>
              </a:rPr>
              <a:t>GEMSSTAR (R03)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86693F7-0827-4E89-A5DC-39E09CCD8B3A}"/>
              </a:ext>
            </a:extLst>
          </p:cNvPr>
          <p:cNvCxnSpPr>
            <a:cxnSpLocks/>
          </p:cNvCxnSpPr>
          <p:nvPr/>
        </p:nvCxnSpPr>
        <p:spPr>
          <a:xfrm>
            <a:off x="1789265" y="3999341"/>
            <a:ext cx="38980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FBA7960C-4715-4A84-93C8-C26E1497880B}"/>
              </a:ext>
            </a:extLst>
          </p:cNvPr>
          <p:cNvSpPr txBox="1"/>
          <p:nvPr/>
        </p:nvSpPr>
        <p:spPr>
          <a:xfrm>
            <a:off x="-595147" y="2983112"/>
            <a:ext cx="285798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FF0000"/>
                </a:solidFill>
              </a:rPr>
              <a:t>Stimulating Access to Research </a:t>
            </a:r>
          </a:p>
          <a:p>
            <a:pPr algn="r"/>
            <a:r>
              <a:rPr lang="en-US" sz="1050" b="1" dirty="0">
                <a:solidFill>
                  <a:srgbClr val="FF0000"/>
                </a:solidFill>
              </a:rPr>
              <a:t>in Residency (</a:t>
            </a:r>
            <a:r>
              <a:rPr lang="en-US" sz="1050" b="1" dirty="0" err="1">
                <a:solidFill>
                  <a:srgbClr val="FF0000"/>
                </a:solidFill>
              </a:rPr>
              <a:t>StARR</a:t>
            </a:r>
            <a:r>
              <a:rPr lang="en-US" sz="1050" b="1" dirty="0">
                <a:solidFill>
                  <a:srgbClr val="FF0000"/>
                </a:solidFill>
              </a:rPr>
              <a:t> R38 / K38)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ED17BE9-1D9C-4E40-998E-94B335F7303A}"/>
              </a:ext>
            </a:extLst>
          </p:cNvPr>
          <p:cNvSpPr txBox="1"/>
          <p:nvPr/>
        </p:nvSpPr>
        <p:spPr>
          <a:xfrm>
            <a:off x="-867328" y="1929302"/>
            <a:ext cx="307092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rgbClr val="FF0000"/>
                </a:solidFill>
              </a:rPr>
              <a:t>Transition to Aging Research for </a:t>
            </a:r>
          </a:p>
          <a:p>
            <a:pPr algn="r"/>
            <a:r>
              <a:rPr lang="en-US" sz="1000" b="1" dirty="0">
                <a:solidFill>
                  <a:srgbClr val="FF0000"/>
                </a:solidFill>
              </a:rPr>
              <a:t>Predoctoral Students (F99/K00)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C7899E7E-9F8F-44D4-BA79-0992522C41DC}"/>
              </a:ext>
            </a:extLst>
          </p:cNvPr>
          <p:cNvCxnSpPr>
            <a:cxnSpLocks/>
          </p:cNvCxnSpPr>
          <p:nvPr/>
        </p:nvCxnSpPr>
        <p:spPr>
          <a:xfrm>
            <a:off x="2154793" y="2153847"/>
            <a:ext cx="21609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E2924A3E-13EA-4C90-8C86-EA8631B8C4DB}"/>
              </a:ext>
            </a:extLst>
          </p:cNvPr>
          <p:cNvCxnSpPr>
            <a:cxnSpLocks/>
          </p:cNvCxnSpPr>
          <p:nvPr/>
        </p:nvCxnSpPr>
        <p:spPr>
          <a:xfrm>
            <a:off x="2203595" y="3189591"/>
            <a:ext cx="21609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D61DED7C-64D9-42A3-AC60-47E483D8F7FA}"/>
              </a:ext>
            </a:extLst>
          </p:cNvPr>
          <p:cNvSpPr/>
          <p:nvPr/>
        </p:nvSpPr>
        <p:spPr>
          <a:xfrm>
            <a:off x="7610725" y="905481"/>
            <a:ext cx="1572834" cy="16432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60544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1FBA4-93CA-487E-AC33-5EA748A00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085" y="114221"/>
            <a:ext cx="8019144" cy="979101"/>
          </a:xfrm>
        </p:spPr>
        <p:txBody>
          <a:bodyPr>
            <a:noAutofit/>
          </a:bodyPr>
          <a:lstStyle/>
          <a:p>
            <a:r>
              <a:rPr lang="en-US" sz="2400" dirty="0"/>
              <a:t>Grants for Early Medical and Surgical Specialists’ Transition to Aging Research (GEMSSTAR) – Nuts and Bolts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36016-E142-4C12-99BB-5A3AAFA74C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7098" y="1016001"/>
            <a:ext cx="8669804" cy="5629896"/>
          </a:xfrm>
        </p:spPr>
        <p:txBody>
          <a:bodyPr>
            <a:normAutofit fontScale="32500" lnSpcReduction="20000"/>
          </a:bodyPr>
          <a:lstStyle/>
          <a:p>
            <a:r>
              <a:rPr lang="en-US" sz="4300" b="1" dirty="0"/>
              <a:t>Why was GEMSSTAR created?</a:t>
            </a:r>
          </a:p>
          <a:p>
            <a:pPr lvl="1"/>
            <a:r>
              <a:rPr lang="en-US" sz="3500" b="1" dirty="0">
                <a:solidFill>
                  <a:srgbClr val="7030A0"/>
                </a:solidFill>
              </a:rPr>
              <a:t>To attract and foster medical/surgical/dental specialist clinician researchers to improve care of older adults within their specialty</a:t>
            </a:r>
          </a:p>
          <a:p>
            <a:r>
              <a:rPr lang="en-US" sz="4300" b="1" dirty="0"/>
              <a:t>What is it?</a:t>
            </a:r>
          </a:p>
          <a:p>
            <a:pPr lvl="1"/>
            <a:r>
              <a:rPr lang="en-US" sz="3700" b="1" dirty="0">
                <a:solidFill>
                  <a:srgbClr val="7030A0"/>
                </a:solidFill>
              </a:rPr>
              <a:t>NIA-sponsored annual award (approx.15 awards/y) </a:t>
            </a:r>
          </a:p>
          <a:p>
            <a:pPr lvl="1"/>
            <a:endParaRPr lang="en-US" sz="2800" dirty="0">
              <a:solidFill>
                <a:srgbClr val="7030A0"/>
              </a:solidFill>
            </a:endParaRPr>
          </a:p>
          <a:p>
            <a:pPr lvl="1"/>
            <a:endParaRPr lang="en-US" sz="2800" dirty="0">
              <a:solidFill>
                <a:srgbClr val="7030A0"/>
              </a:solidFill>
            </a:endParaRPr>
          </a:p>
          <a:p>
            <a:pPr lvl="1"/>
            <a:endParaRPr lang="en-US" sz="2800" dirty="0">
              <a:solidFill>
                <a:srgbClr val="7030A0"/>
              </a:solidFill>
            </a:endParaRPr>
          </a:p>
          <a:p>
            <a:pPr lvl="1"/>
            <a:r>
              <a:rPr lang="en-US" sz="3500" b="1" i="1" u="sng" dirty="0">
                <a:solidFill>
                  <a:srgbClr val="7030A0"/>
                </a:solidFill>
              </a:rPr>
              <a:t>RFA-AG-022-027</a:t>
            </a:r>
            <a:r>
              <a:rPr lang="en-US" sz="3500" b="1" dirty="0">
                <a:solidFill>
                  <a:srgbClr val="7030A0"/>
                </a:solidFill>
              </a:rPr>
              <a:t> to be released this summer,</a:t>
            </a:r>
            <a:r>
              <a:rPr lang="en-US" sz="3500" b="1" i="0" dirty="0">
                <a:solidFill>
                  <a:srgbClr val="7030A0"/>
                </a:solidFill>
                <a:effectLst/>
                <a:latin typeface="Source Sans Pro" panose="020B0503030403020204" pitchFamily="34" charset="0"/>
              </a:rPr>
              <a:t> (</a:t>
            </a:r>
            <a:r>
              <a:rPr lang="en-US" sz="3500" b="1" i="0" u="sng" dirty="0">
                <a:solidFill>
                  <a:srgbClr val="FF0000"/>
                </a:solidFill>
                <a:effectLst/>
                <a:latin typeface="Source Sans Pro" panose="020B0503030403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RFA-AG-21-023</a:t>
            </a:r>
            <a:r>
              <a:rPr lang="en-US" sz="3500" b="1" i="0" dirty="0">
                <a:solidFill>
                  <a:srgbClr val="7030A0"/>
                </a:solidFill>
                <a:effectLst/>
                <a:latin typeface="Source Sans Pro" panose="020B0503030403020204" pitchFamily="34" charset="0"/>
              </a:rPr>
              <a:t> - last year) </a:t>
            </a:r>
          </a:p>
          <a:p>
            <a:pPr lvl="1"/>
            <a:r>
              <a:rPr lang="en-US" sz="3500" b="1" i="0" u="sng" dirty="0">
                <a:solidFill>
                  <a:srgbClr val="7030A0"/>
                </a:solidFill>
                <a:effectLst/>
                <a:latin typeface="Source Sans Pro" panose="020B0503030403020204" pitchFamily="34" charset="0"/>
              </a:rPr>
              <a:t>RECEIPT DATE</a:t>
            </a:r>
            <a:r>
              <a:rPr lang="en-US" sz="3500" b="1" i="0" dirty="0">
                <a:solidFill>
                  <a:srgbClr val="7030A0"/>
                </a:solidFill>
                <a:effectLst/>
                <a:latin typeface="Source Sans Pro" panose="020B0503030403020204" pitchFamily="34" charset="0"/>
              </a:rPr>
              <a:t>: late Oct/early Nov 2021, Review- approx. Feb 2022, Funding start – July/Aug 2022</a:t>
            </a:r>
            <a:endParaRPr lang="en-US" sz="3500" b="1" dirty="0">
              <a:solidFill>
                <a:srgbClr val="7030A0"/>
              </a:solidFill>
            </a:endParaRPr>
          </a:p>
          <a:p>
            <a:r>
              <a:rPr lang="en-US" sz="4300" b="1" dirty="0"/>
              <a:t>Who is it for?</a:t>
            </a:r>
          </a:p>
          <a:p>
            <a:pPr lvl="1"/>
            <a:r>
              <a:rPr lang="en-US" sz="3400" b="1" dirty="0">
                <a:solidFill>
                  <a:srgbClr val="7030A0"/>
                </a:solidFill>
              </a:rPr>
              <a:t>Clinician Researchers, MD or equivalent, Early Career (faculty position at start of funding), no prior K* or R01 type award</a:t>
            </a:r>
          </a:p>
          <a:p>
            <a:pPr lvl="1"/>
            <a:r>
              <a:rPr lang="en-US" sz="3400" b="1" dirty="0">
                <a:solidFill>
                  <a:srgbClr val="7030A0"/>
                </a:solidFill>
              </a:rPr>
              <a:t>Goal- to obtain preliminary data in aging research, mentor in aging/geriatrics, career development skills, join community of specialist researchers, flexibility in effort – to launch a career in aging research within specialty (K, R01, </a:t>
            </a:r>
            <a:r>
              <a:rPr lang="en-US" sz="3400" b="1" dirty="0" err="1">
                <a:solidFill>
                  <a:srgbClr val="7030A0"/>
                </a:solidFill>
              </a:rPr>
              <a:t>etc</a:t>
            </a:r>
            <a:r>
              <a:rPr lang="en-US" sz="3400" b="1" dirty="0">
                <a:solidFill>
                  <a:srgbClr val="7030A0"/>
                </a:solidFill>
              </a:rPr>
              <a:t>)</a:t>
            </a:r>
          </a:p>
          <a:p>
            <a:r>
              <a:rPr lang="en-US" sz="4300" b="1" dirty="0"/>
              <a:t>Other Info:</a:t>
            </a:r>
          </a:p>
          <a:p>
            <a:pPr lvl="1"/>
            <a:r>
              <a:rPr lang="en-US" sz="3400" b="1" dirty="0">
                <a:solidFill>
                  <a:srgbClr val="7030A0"/>
                </a:solidFill>
              </a:rPr>
              <a:t>Reviewed by NIA Special Emphasis Panel – have aging expertise by broad array of backgrounds – PDP is NOT reviewed by NIA and will not impact score</a:t>
            </a:r>
          </a:p>
          <a:p>
            <a:pPr lvl="1"/>
            <a:r>
              <a:rPr lang="en-US" sz="3400" b="1" dirty="0">
                <a:solidFill>
                  <a:srgbClr val="7030A0"/>
                </a:solidFill>
              </a:rPr>
              <a:t>Letter of Intent (due 1 month before deadline) – optional but helpful to obtain optimal expertise on review panel</a:t>
            </a:r>
          </a:p>
          <a:p>
            <a:pPr lvl="1"/>
            <a:r>
              <a:rPr lang="en-US" sz="3400" b="1" dirty="0">
                <a:solidFill>
                  <a:srgbClr val="7030A0"/>
                </a:solidFill>
              </a:rPr>
              <a:t>NIA PO’s can offer feedback – please prepare ahead, POs have no input on peer review/score</a:t>
            </a:r>
          </a:p>
          <a:p>
            <a:pPr lvl="2"/>
            <a:r>
              <a:rPr lang="en-US" sz="3400" b="1" dirty="0">
                <a:solidFill>
                  <a:srgbClr val="7030A0"/>
                </a:solidFill>
              </a:rPr>
              <a:t>ALL COMMUNICATION via GEMSSTAR EMAIL – </a:t>
            </a:r>
            <a:r>
              <a:rPr lang="en-US" sz="4300" b="1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niagemsstar@mail.nih.gov</a:t>
            </a:r>
            <a:r>
              <a:rPr lang="en-US" sz="4300" b="1" dirty="0">
                <a:solidFill>
                  <a:schemeClr val="tx1"/>
                </a:solidFill>
              </a:rPr>
              <a:t>   </a:t>
            </a:r>
            <a:r>
              <a:rPr lang="en-US" sz="4400" b="1" dirty="0">
                <a:solidFill>
                  <a:srgbClr val="FF0000"/>
                </a:solidFill>
                <a:latin typeface="Source Sans Pro" panose="020B0503030403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GEMSSTAR FAQ Website</a:t>
            </a:r>
            <a:endParaRPr lang="en-US" sz="3400" b="1" dirty="0">
              <a:solidFill>
                <a:srgbClr val="7030A0"/>
              </a:solidFill>
            </a:endParaRPr>
          </a:p>
          <a:p>
            <a:pPr lvl="1"/>
            <a:r>
              <a:rPr lang="en-US" sz="3400" b="1" dirty="0">
                <a:solidFill>
                  <a:srgbClr val="7030A0"/>
                </a:solidFill>
              </a:rPr>
              <a:t>FOLLOW RFA INSTRUCTIONS CAREFULLY!!!!!! – THIS IS A LONG PROCESS- PATIENCE IS ESSENTIAL!!</a:t>
            </a:r>
          </a:p>
          <a:p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E2CE82C-3466-47E5-8CBA-FC50112B495F}"/>
              </a:ext>
            </a:extLst>
          </p:cNvPr>
          <p:cNvGrpSpPr/>
          <p:nvPr/>
        </p:nvGrpSpPr>
        <p:grpSpPr>
          <a:xfrm>
            <a:off x="810512" y="2233724"/>
            <a:ext cx="6146801" cy="710301"/>
            <a:chOff x="609599" y="2655214"/>
            <a:chExt cx="6422573" cy="805543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2A560088-3CC5-4EE2-9472-DD9A87D05BC8}"/>
                </a:ext>
              </a:extLst>
            </p:cNvPr>
            <p:cNvSpPr/>
            <p:nvPr/>
          </p:nvSpPr>
          <p:spPr>
            <a:xfrm>
              <a:off x="609599" y="2695402"/>
              <a:ext cx="2119086" cy="60659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7030A0"/>
                  </a:solidFill>
                </a:rPr>
                <a:t>NIA funded R03</a:t>
              </a:r>
            </a:p>
            <a:p>
              <a:pPr algn="ctr"/>
              <a:r>
                <a:rPr lang="en-US" sz="1400" b="1" dirty="0">
                  <a:solidFill>
                    <a:srgbClr val="7030A0"/>
                  </a:solidFill>
                </a:rPr>
                <a:t>$100k DC/y x 2 y 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29074282-23D3-4EFA-8443-22148FF6F438}"/>
                </a:ext>
              </a:extLst>
            </p:cNvPr>
            <p:cNvSpPr/>
            <p:nvPr/>
          </p:nvSpPr>
          <p:spPr>
            <a:xfrm>
              <a:off x="3398827" y="2655214"/>
              <a:ext cx="3633345" cy="80554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7030A0"/>
                  </a:solidFill>
                </a:rPr>
                <a:t>Individualized Professional Development Plan (PDP) 2y,  </a:t>
              </a:r>
            </a:p>
            <a:p>
              <a:pPr algn="ctr"/>
              <a:r>
                <a:rPr lang="en-US" sz="1400" b="1" dirty="0">
                  <a:solidFill>
                    <a:srgbClr val="7030A0"/>
                  </a:solidFill>
                </a:rPr>
                <a:t>Applicant-identified funding source</a:t>
              </a:r>
            </a:p>
          </p:txBody>
        </p:sp>
        <p:sp>
          <p:nvSpPr>
            <p:cNvPr id="7" name="Cross 6">
              <a:extLst>
                <a:ext uri="{FF2B5EF4-FFF2-40B4-BE49-F238E27FC236}">
                  <a16:creationId xmlns:a16="http://schemas.microsoft.com/office/drawing/2014/main" id="{C38587FE-206F-4016-9E16-AF5987D4E30D}"/>
                </a:ext>
              </a:extLst>
            </p:cNvPr>
            <p:cNvSpPr/>
            <p:nvPr/>
          </p:nvSpPr>
          <p:spPr>
            <a:xfrm>
              <a:off x="2825512" y="2750456"/>
              <a:ext cx="413657" cy="391887"/>
            </a:xfrm>
            <a:prstGeom prst="plus">
              <a:avLst>
                <a:gd name="adj" fmla="val 4772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81804CA8-290A-4ADA-A43A-C8720E6F2020}"/>
              </a:ext>
            </a:extLst>
          </p:cNvPr>
          <p:cNvSpPr/>
          <p:nvPr/>
        </p:nvSpPr>
        <p:spPr>
          <a:xfrm>
            <a:off x="0" y="6442502"/>
            <a:ext cx="89069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https://www.nia.nih.gov/research/dgcg/grants-early-medical-surgical-specialists-transition-aging-research-gemsstar</a:t>
            </a:r>
            <a:r>
              <a:rPr lang="en-US" sz="12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70908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965" y="525216"/>
            <a:ext cx="6457950" cy="1149965"/>
          </a:xfrm>
        </p:spPr>
        <p:txBody>
          <a:bodyPr>
            <a:noAutofit/>
          </a:bodyPr>
          <a:lstStyle/>
          <a:p>
            <a:r>
              <a:rPr lang="en-US" sz="2800" b="1" dirty="0"/>
              <a:t>Career development opportunities Where do I start?? The Kiosk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5FFBBC-6F94-43F9-9A3B-FD9F993314B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53" y="1675181"/>
            <a:ext cx="8297173" cy="491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420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219200"/>
            <a:ext cx="8915400" cy="5791200"/>
          </a:xfrm>
        </p:spPr>
        <p:txBody>
          <a:bodyPr>
            <a:normAutofit fontScale="70000" lnSpcReduction="20000"/>
          </a:bodyPr>
          <a:lstStyle/>
          <a:p>
            <a:r>
              <a:rPr lang="en-US" sz="2600" b="1" dirty="0">
                <a:latin typeface="+mj-lt"/>
              </a:rPr>
              <a:t>Mentored Career Development Awards</a:t>
            </a:r>
          </a:p>
          <a:p>
            <a:pPr lvl="1"/>
            <a:r>
              <a:rPr lang="en-US" sz="2400" dirty="0">
                <a:latin typeface="+mj-lt"/>
              </a:rPr>
              <a:t>Parent K01 (Research Scientist), K08 (Clinical Scientist), K23 (Patient-Oriented) -  3 cycles/</a:t>
            </a:r>
            <a:r>
              <a:rPr lang="en-US" sz="2400" dirty="0" err="1">
                <a:latin typeface="+mj-lt"/>
              </a:rPr>
              <a:t>yr</a:t>
            </a:r>
            <a:r>
              <a:rPr lang="en-US" sz="2400" dirty="0">
                <a:latin typeface="+mj-lt"/>
              </a:rPr>
              <a:t>- $100k/</a:t>
            </a:r>
            <a:r>
              <a:rPr lang="en-US" sz="2400" dirty="0" err="1">
                <a:latin typeface="+mj-lt"/>
              </a:rPr>
              <a:t>yr</a:t>
            </a:r>
            <a:endParaRPr lang="en-US" sz="2400" dirty="0">
              <a:latin typeface="+mj-lt"/>
            </a:endParaRPr>
          </a:p>
          <a:p>
            <a:pPr lvl="1"/>
            <a:r>
              <a:rPr lang="en-US" sz="2400" b="1" u="sng" dirty="0">
                <a:highlight>
                  <a:srgbClr val="FFFF00"/>
                </a:highlight>
                <a:latin typeface="+mj-lt"/>
              </a:rPr>
              <a:t>Paul B. Beeson Emerging Leaders Career Development Award in Aging (K76)</a:t>
            </a:r>
            <a:r>
              <a:rPr lang="en-US" sz="2400" b="1" u="sng" dirty="0">
                <a:solidFill>
                  <a:srgbClr val="C00000"/>
                </a:solidFill>
                <a:highlight>
                  <a:srgbClr val="FFFF00"/>
                </a:highlight>
                <a:latin typeface="+mj-lt"/>
              </a:rPr>
              <a:t> </a:t>
            </a:r>
            <a:r>
              <a:rPr lang="en-US" sz="2400" dirty="0">
                <a:latin typeface="+mj-lt"/>
              </a:rPr>
              <a:t>“K deluxe” – set-aside –7-10 awards – 1 cycle/</a:t>
            </a:r>
            <a:r>
              <a:rPr lang="en-US" sz="2400" dirty="0" err="1">
                <a:latin typeface="+mj-lt"/>
              </a:rPr>
              <a:t>yr</a:t>
            </a:r>
            <a:r>
              <a:rPr lang="en-US" sz="2400" dirty="0">
                <a:latin typeface="+mj-lt"/>
              </a:rPr>
              <a:t>- RFA </a:t>
            </a:r>
            <a:r>
              <a:rPr lang="en-US" sz="2400" dirty="0" err="1">
                <a:latin typeface="+mj-lt"/>
              </a:rPr>
              <a:t>approx.?June</a:t>
            </a:r>
            <a:r>
              <a:rPr lang="en-US" sz="2400" dirty="0">
                <a:latin typeface="+mj-lt"/>
              </a:rPr>
              <a:t> 2020, Due ?2/2021, funding 7/21</a:t>
            </a:r>
          </a:p>
          <a:p>
            <a:pPr lvl="2"/>
            <a:r>
              <a:rPr lang="en-US" sz="2400" b="1" u="sng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RFA-AG-21-020</a:t>
            </a:r>
            <a:r>
              <a:rPr lang="en-US" sz="2400" b="1" u="sng" dirty="0">
                <a:solidFill>
                  <a:srgbClr val="C00000"/>
                </a:solidFill>
              </a:rPr>
              <a:t> </a:t>
            </a:r>
            <a:r>
              <a:rPr lang="en-US" sz="2400" b="1" u="sng" dirty="0"/>
              <a:t>Clinical Trial Not Allowed </a:t>
            </a:r>
            <a:r>
              <a:rPr lang="en-US" sz="2400" b="1" dirty="0"/>
              <a:t>Due 10/22/21, Funding 7/2022</a:t>
            </a:r>
            <a:endParaRPr lang="en-US" sz="2400" b="1" u="sng" dirty="0"/>
          </a:p>
          <a:p>
            <a:pPr lvl="2"/>
            <a:r>
              <a:rPr lang="en-US" sz="2400" b="1" u="sng" dirty="0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RFA-AG-21-021</a:t>
            </a:r>
            <a:r>
              <a:rPr lang="en-US" sz="2400" b="1" u="sng" dirty="0">
                <a:solidFill>
                  <a:srgbClr val="C00000"/>
                </a:solidFill>
              </a:rPr>
              <a:t> 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u="sng" dirty="0">
                <a:solidFill>
                  <a:prstClr val="black"/>
                </a:solidFill>
              </a:rPr>
              <a:t>Clinical Trial Allowed </a:t>
            </a:r>
            <a:r>
              <a:rPr lang="en-US" sz="2400" b="1" dirty="0">
                <a:solidFill>
                  <a:prstClr val="black"/>
                </a:solidFill>
              </a:rPr>
              <a:t>Due 10/22/21, Funding 7/2022</a:t>
            </a:r>
            <a:endParaRPr lang="en-US" sz="2400" dirty="0"/>
          </a:p>
          <a:p>
            <a:pPr lvl="2"/>
            <a:r>
              <a:rPr lang="en-US" sz="2300" u="sng" dirty="0">
                <a:latin typeface="+mj-lt"/>
              </a:rPr>
              <a:t>$225k/</a:t>
            </a:r>
            <a:r>
              <a:rPr lang="en-US" sz="2300" u="sng" dirty="0" err="1">
                <a:latin typeface="+mj-lt"/>
              </a:rPr>
              <a:t>yr</a:t>
            </a:r>
            <a:r>
              <a:rPr lang="en-US" sz="2300" u="sng" dirty="0">
                <a:latin typeface="+mj-lt"/>
              </a:rPr>
              <a:t> for 3-5yr (direct costs)</a:t>
            </a:r>
          </a:p>
          <a:p>
            <a:pPr lvl="2"/>
            <a:r>
              <a:rPr lang="en-US" sz="2300" dirty="0">
                <a:latin typeface="+mj-lt"/>
              </a:rPr>
              <a:t>Future leaders in aging research</a:t>
            </a:r>
          </a:p>
          <a:p>
            <a:pPr lvl="2"/>
            <a:r>
              <a:rPr lang="en-US" sz="2300" dirty="0">
                <a:latin typeface="+mj-lt"/>
              </a:rPr>
              <a:t>Leadership experience, prior grant requirement </a:t>
            </a:r>
          </a:p>
          <a:p>
            <a:pPr lvl="2"/>
            <a:r>
              <a:rPr lang="en-US" sz="2300" dirty="0">
                <a:latin typeface="+mj-lt"/>
              </a:rPr>
              <a:t>Health-related research or clinical doctoral degree, including, but not limited to PhD, MD, DO, DDS, DMD, OD, DC, PharmD, DN and DVM. Early Stage Invest. status</a:t>
            </a:r>
          </a:p>
          <a:p>
            <a:pPr lvl="2"/>
            <a:r>
              <a:rPr lang="en-US" sz="2300" dirty="0">
                <a:latin typeface="+mj-lt"/>
              </a:rPr>
              <a:t>May have K but must justify why need more training</a:t>
            </a:r>
          </a:p>
          <a:p>
            <a:pPr lvl="2"/>
            <a:r>
              <a:rPr lang="en-US" sz="2300" dirty="0">
                <a:latin typeface="+mj-lt"/>
              </a:rPr>
              <a:t>Annual Conference for former and current Beeson Scholars</a:t>
            </a:r>
          </a:p>
          <a:p>
            <a:pPr lvl="2"/>
            <a:r>
              <a:rPr lang="en-US" sz="2300" u="sng" dirty="0">
                <a:solidFill>
                  <a:srgbClr val="7030A0"/>
                </a:solidFill>
                <a:latin typeface="+mj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https://www.afar.org/research/funding/beeson/</a:t>
            </a:r>
            <a:endParaRPr lang="en-US" sz="2300" u="sng" dirty="0">
              <a:solidFill>
                <a:srgbClr val="7030A0"/>
              </a:solidFill>
              <a:latin typeface="+mj-lt"/>
            </a:endParaRPr>
          </a:p>
          <a:p>
            <a:pPr lvl="2"/>
            <a:r>
              <a:rPr lang="en-US" sz="2300" u="sng" dirty="0">
                <a:solidFill>
                  <a:srgbClr val="7030A0"/>
                </a:solidFill>
                <a:latin typeface="+mj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https://www.johnahartford.org/dissemination-center/view/apply-for-the-paul-b.-beeson-emerging-leaders-career-development-award-in-a</a:t>
            </a:r>
            <a:endParaRPr lang="en-US" sz="2300" u="sng" dirty="0">
              <a:solidFill>
                <a:srgbClr val="7030A0"/>
              </a:solidFill>
              <a:latin typeface="+mj-lt"/>
            </a:endParaRPr>
          </a:p>
          <a:p>
            <a:pPr lvl="1"/>
            <a:r>
              <a:rPr lang="en-US" sz="2600" dirty="0">
                <a:latin typeface="+mj-lt"/>
              </a:rPr>
              <a:t>K99/R00 – two phase accelerator award, 2yrs/3yrs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2476" y="115614"/>
            <a:ext cx="7391400" cy="1066800"/>
          </a:xfrm>
        </p:spPr>
        <p:txBody>
          <a:bodyPr>
            <a:noAutofit/>
          </a:bodyPr>
          <a:lstStyle/>
          <a:p>
            <a:r>
              <a:rPr lang="en-US" sz="4000" dirty="0"/>
              <a:t>Career Development Awards </a:t>
            </a:r>
            <a:r>
              <a:rPr lang="en-US" sz="2400" dirty="0">
                <a:hlinkClick r:id="rId7"/>
              </a:rPr>
              <a:t>https://researchtraining.nih.gov/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75128296"/>
      </p:ext>
    </p:extLst>
  </p:cSld>
  <p:clrMapOvr>
    <a:masterClrMapping/>
  </p:clrMapOvr>
</p:sld>
</file>

<file path=ppt/theme/theme1.xml><?xml version="1.0" encoding="utf-8"?>
<a:theme xmlns:a="http://schemas.openxmlformats.org/drawingml/2006/main" name="Eclipse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Eclips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Facet">
  <a:themeElements>
    <a:clrScheme name="Custom 2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3.xml><?xml version="1.0" encoding="utf-8"?>
<a:theme xmlns:a="http://schemas.openxmlformats.org/drawingml/2006/main" name="2_Facet">
  <a:themeElements>
    <a:clrScheme name="Custom 2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AGS-Slidemaster-white</Template>
  <TotalTime>2000</TotalTime>
  <Words>2686</Words>
  <Application>Microsoft Office PowerPoint</Application>
  <PresentationFormat>On-screen Show (4:3)</PresentationFormat>
  <Paragraphs>260</Paragraphs>
  <Slides>24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8" baseType="lpstr">
      <vt:lpstr>Arial</vt:lpstr>
      <vt:lpstr>Calibri</vt:lpstr>
      <vt:lpstr>Calibri Light</vt:lpstr>
      <vt:lpstr>Corbel</vt:lpstr>
      <vt:lpstr>Droid Sans</vt:lpstr>
      <vt:lpstr>Helvetica Neue</vt:lpstr>
      <vt:lpstr>Source Sans Pro</vt:lpstr>
      <vt:lpstr>Trebuchet MS</vt:lpstr>
      <vt:lpstr>Verdana</vt:lpstr>
      <vt:lpstr>Wingdings</vt:lpstr>
      <vt:lpstr>Wingdings 3</vt:lpstr>
      <vt:lpstr>Eclipse</vt:lpstr>
      <vt:lpstr>1_Facet</vt:lpstr>
      <vt:lpstr>2_Facet</vt:lpstr>
      <vt:lpstr>"Pathways to Funding for Aging-Focused Research in Pulmonary and Critical Care Medicine"  NIA Funding Opportunities</vt:lpstr>
      <vt:lpstr>Topics I’ll Touch On: </vt:lpstr>
      <vt:lpstr>Overview of the NIH/NIA:  Who Are We? </vt:lpstr>
      <vt:lpstr>NIA Mission</vt:lpstr>
      <vt:lpstr>Which IC is Right for My Research?</vt:lpstr>
      <vt:lpstr>NIA Training, Fellowship, and  Career Development Awards</vt:lpstr>
      <vt:lpstr>Grants for Early Medical and Surgical Specialists’ Transition to Aging Research (GEMSSTAR) – Nuts and Bolts</vt:lpstr>
      <vt:lpstr>Career development opportunities Where do I start?? The Kiosk</vt:lpstr>
      <vt:lpstr>Career Development Awards https://researchtraining.nih.gov/</vt:lpstr>
      <vt:lpstr>Stephen I. Katz Early Stage Investigator Research Project Grant</vt:lpstr>
      <vt:lpstr>PowerPoint Presentation</vt:lpstr>
      <vt:lpstr>Clin-STAR – A Network with Resources for  Specialists in Aging Research!</vt:lpstr>
      <vt:lpstr>PowerPoint Presentation</vt:lpstr>
      <vt:lpstr>PowerPoint Presentation</vt:lpstr>
      <vt:lpstr>PowerPoint Presentation</vt:lpstr>
      <vt:lpstr>Additional NIA Resources</vt:lpstr>
      <vt:lpstr>NIH Loan Repayment Program</vt:lpstr>
      <vt:lpstr>PowerPoint Presentation</vt:lpstr>
      <vt:lpstr>New AD/ADRD Funding Opportunities</vt:lpstr>
      <vt:lpstr>Interim NIA FY21 Paylines</vt:lpstr>
      <vt:lpstr>Interim NIA FY21 Paylines (2)</vt:lpstr>
      <vt:lpstr>Thank you and please remember…. We are here for you!!!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Trucil</dc:creator>
  <cp:lastModifiedBy>Zieman, Susan (NIH/NIA/ERP) [E]</cp:lastModifiedBy>
  <cp:revision>393</cp:revision>
  <cp:lastPrinted>2021-06-06T20:39:27Z</cp:lastPrinted>
  <dcterms:created xsi:type="dcterms:W3CDTF">2017-12-20T17:42:50Z</dcterms:created>
  <dcterms:modified xsi:type="dcterms:W3CDTF">2021-06-25T18:26:37Z</dcterms:modified>
</cp:coreProperties>
</file>