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72" r:id="rId2"/>
  </p:sldIdLst>
  <p:sldSz cx="10287000" cy="6858000" type="35mm"/>
  <p:notesSz cx="6881813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87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37CAD"/>
    <a:srgbClr val="333366"/>
    <a:srgbClr val="7F9DC5"/>
    <a:srgbClr val="3A6AB3"/>
    <a:srgbClr val="294C78"/>
    <a:srgbClr val="8285D6"/>
    <a:srgbClr val="0025DD"/>
    <a:srgbClr val="3333CC"/>
    <a:srgbClr val="6633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8" autoAdjust="0"/>
    <p:restoredTop sz="94660"/>
  </p:normalViewPr>
  <p:slideViewPr>
    <p:cSldViewPr>
      <p:cViewPr>
        <p:scale>
          <a:sx n="94" d="100"/>
          <a:sy n="94" d="100"/>
        </p:scale>
        <p:origin x="-936" y="-72"/>
      </p:cViewPr>
      <p:guideLst>
        <p:guide orient="horz" pos="187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1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9694" y="0"/>
            <a:ext cx="29821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27088" y="696913"/>
            <a:ext cx="5227637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7575" y="4415790"/>
            <a:ext cx="5046663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29821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9694" y="8831580"/>
            <a:ext cx="29821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BD6CF36-14A7-4C40-9416-85B70FEE8C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5703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9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9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9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9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9" charset="0"/>
        <a:ea typeface="ＭＳ Ｐゴシック" pitchFamily="-109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51122" indent="-28889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55573" indent="-23111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17802" indent="-23111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80031" indent="-23111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42261" indent="-23111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3004490" indent="-23111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66719" indent="-23111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928948" indent="-23111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AD72D35D-1A4D-6048-8195-6662E2CA435D}" type="slidenum">
              <a:rPr lang="en-US" sz="1200"/>
              <a:pPr eaLnBrk="1" hangingPunct="1"/>
              <a:t>1</a:t>
            </a:fld>
            <a:endParaRPr lang="en-US" sz="120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8994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130425"/>
            <a:ext cx="874395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C9A244-8CA8-414A-AA34-94BCE6FD8C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762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6785C0-992F-6042-862C-FBA6A9E01E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77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58075" y="274638"/>
            <a:ext cx="2314575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274638"/>
            <a:ext cx="6791325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57821D-18A0-5948-BB2C-A7751BD193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92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370E28-0A92-BF4D-A11D-F5DCDE6ACF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621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44921-06D2-3240-9D17-2EC1A50665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307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0" y="1600200"/>
            <a:ext cx="45529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0" y="1600200"/>
            <a:ext cx="45529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C8FB8D-BAAC-7443-93EA-59311D2D5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441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86E03C-DF08-344C-8657-3B572FA5E4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555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C838C2-E3B6-B54B-9585-11D9F52728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861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5C5CA5-94F6-1148-9AB6-6135AF3A80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71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548C68-B0E9-854E-AADF-C534B71B25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358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2F3EBB-9222-3543-ACB3-CC6C89BC9C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307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274638"/>
            <a:ext cx="92583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600200"/>
            <a:ext cx="92583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5225"/>
            <a:ext cx="24003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5225"/>
            <a:ext cx="32575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72350" y="6245225"/>
            <a:ext cx="24003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7A3EEF0-458B-7B43-8895-6F2BE8BDB9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9" charset="0"/>
          <a:ea typeface="ＭＳ Ｐゴシック" pitchFamily="-109" charset="-128"/>
          <a:cs typeface="ＭＳ Ｐゴシック" pitchFamily="-109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9" charset="0"/>
          <a:ea typeface="ＭＳ Ｐゴシック" pitchFamily="-109" charset="-128"/>
          <a:cs typeface="ＭＳ Ｐゴシック" pitchFamily="-109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9" charset="0"/>
          <a:ea typeface="ＭＳ Ｐゴシック" pitchFamily="-109" charset="-128"/>
          <a:cs typeface="ＭＳ Ｐゴシック" pitchFamily="-109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9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9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9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TS Annual Report - FINAL[2].pdf"/>
          <p:cNvPicPr>
            <a:picLocks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" r="53029" b="56976"/>
          <a:stretch/>
        </p:blipFill>
        <p:spPr>
          <a:xfrm>
            <a:off x="-38100" y="1"/>
            <a:ext cx="10352532" cy="6858000"/>
          </a:xfrm>
          <a:prstGeom prst="rect">
            <a:avLst/>
          </a:prstGeom>
        </p:spPr>
      </p:pic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3520821" y="1813232"/>
            <a:ext cx="6705600" cy="1538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ts val="2400"/>
              </a:lnSpc>
            </a:pPr>
            <a:r>
              <a:rPr lang="en-US" sz="2000" dirty="0">
                <a:solidFill>
                  <a:schemeClr val="bg1"/>
                </a:solidFill>
                <a:latin typeface="Calibri"/>
                <a:cs typeface="Calibri"/>
              </a:rPr>
              <a:t>The </a:t>
            </a:r>
            <a:r>
              <a:rPr lang="en-US" sz="2000" dirty="0" smtClean="0">
                <a:solidFill>
                  <a:schemeClr val="bg1"/>
                </a:solidFill>
                <a:latin typeface="Calibri"/>
                <a:cs typeface="Calibri"/>
              </a:rPr>
              <a:t>ATS </a:t>
            </a:r>
            <a:r>
              <a:rPr lang="en-US" sz="2000" dirty="0">
                <a:solidFill>
                  <a:schemeClr val="bg1"/>
                </a:solidFill>
                <a:latin typeface="Calibri"/>
                <a:cs typeface="Calibri"/>
              </a:rPr>
              <a:t>Neonatal </a:t>
            </a:r>
            <a:r>
              <a:rPr lang="en-US" sz="2000" dirty="0" smtClean="0">
                <a:solidFill>
                  <a:schemeClr val="bg1"/>
                </a:solidFill>
                <a:latin typeface="Calibri"/>
                <a:cs typeface="Calibri"/>
              </a:rPr>
              <a:t>and Developing Lung Interest Group (NDLIG)</a:t>
            </a:r>
          </a:p>
          <a:p>
            <a:pPr>
              <a:lnSpc>
                <a:spcPts val="2400"/>
              </a:lnSpc>
            </a:pPr>
            <a:endParaRPr lang="en-US" sz="2000" dirty="0" smtClean="0">
              <a:solidFill>
                <a:schemeClr val="bg1"/>
              </a:solidFill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600" b="1" dirty="0" smtClean="0">
                <a:solidFill>
                  <a:schemeClr val="bg1"/>
                </a:solidFill>
                <a:latin typeface="Calibri"/>
                <a:cs typeface="Calibri"/>
              </a:rPr>
              <a:t>2017 INVITED SPEAKER: </a:t>
            </a:r>
            <a:r>
              <a:rPr lang="en-US" sz="2600" dirty="0" smtClean="0">
                <a:solidFill>
                  <a:schemeClr val="bg1"/>
                </a:solidFill>
                <a:latin typeface="Calibri"/>
                <a:cs typeface="Calibri"/>
              </a:rPr>
              <a:t>Stephanie Davis, MD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2800" dirty="0" smtClean="0">
                <a:solidFill>
                  <a:schemeClr val="bg1"/>
                </a:solidFill>
                <a:latin typeface="Calibri"/>
                <a:cs typeface="Calibri"/>
              </a:rPr>
              <a:t>Indiana University</a:t>
            </a:r>
            <a:endParaRPr lang="en-US" sz="28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24500" y="5388133"/>
            <a:ext cx="4648200" cy="144943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66700" y="152400"/>
            <a:ext cx="10058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alibri"/>
                <a:cs typeface="Calibri"/>
              </a:rPr>
              <a:t>Please join us for the </a:t>
            </a:r>
            <a:r>
              <a:rPr lang="en-US" sz="2000" dirty="0" smtClean="0">
                <a:solidFill>
                  <a:schemeClr val="bg1"/>
                </a:solidFill>
                <a:latin typeface="Calibri"/>
                <a:cs typeface="Calibri"/>
              </a:rPr>
              <a:t>3</a:t>
            </a:r>
            <a:r>
              <a:rPr lang="en-US" sz="2000" baseline="30000" dirty="0" smtClean="0">
                <a:solidFill>
                  <a:schemeClr val="bg1"/>
                </a:solidFill>
                <a:latin typeface="Calibri"/>
                <a:cs typeface="Calibri"/>
              </a:rPr>
              <a:t>rd</a:t>
            </a:r>
            <a:r>
              <a:rPr lang="en-US" sz="2000" dirty="0" smtClean="0">
                <a:solidFill>
                  <a:schemeClr val="bg1"/>
                </a:solidFill>
                <a:latin typeface="Calibri"/>
                <a:cs typeface="Calibri"/>
              </a:rPr>
              <a:t> Annual Meeting </a:t>
            </a:r>
            <a:r>
              <a:rPr lang="en-US" sz="2000" dirty="0">
                <a:solidFill>
                  <a:schemeClr val="bg1"/>
                </a:solidFill>
                <a:latin typeface="Calibri"/>
                <a:cs typeface="Calibri"/>
              </a:rPr>
              <a:t>of the </a:t>
            </a:r>
            <a:r>
              <a:rPr lang="en-US" sz="2000" i="1" dirty="0">
                <a:solidFill>
                  <a:schemeClr val="bg1"/>
                </a:solidFill>
                <a:latin typeface="Calibri"/>
                <a:cs typeface="Calibri"/>
              </a:rPr>
              <a:t>Neonatal and Developing Lung Interest </a:t>
            </a:r>
            <a:r>
              <a:rPr lang="en-US" sz="2000" i="1" dirty="0" smtClean="0">
                <a:solidFill>
                  <a:schemeClr val="bg1"/>
                </a:solidFill>
                <a:latin typeface="Calibri"/>
                <a:cs typeface="Calibri"/>
              </a:rPr>
              <a:t>Group</a:t>
            </a:r>
            <a:r>
              <a:rPr lang="en-US" sz="2000" dirty="0" smtClean="0">
                <a:solidFill>
                  <a:schemeClr val="bg1"/>
                </a:solidFill>
                <a:latin typeface="Calibri"/>
                <a:cs typeface="Calibri"/>
              </a:rPr>
              <a:t>, </a:t>
            </a:r>
            <a:r>
              <a:rPr lang="en-US" sz="2000" dirty="0">
                <a:solidFill>
                  <a:schemeClr val="bg1"/>
                </a:solidFill>
                <a:latin typeface="Calibri"/>
                <a:cs typeface="Calibri"/>
              </a:rPr>
              <a:t>sponsored by the </a:t>
            </a:r>
            <a:r>
              <a:rPr lang="en-US" sz="2000" dirty="0" smtClean="0">
                <a:solidFill>
                  <a:schemeClr val="bg1"/>
                </a:solidFill>
                <a:latin typeface="Calibri"/>
                <a:cs typeface="Calibri"/>
              </a:rPr>
              <a:t>ATS Respiratory Cell and Molecular Biology and </a:t>
            </a:r>
            <a:r>
              <a:rPr lang="en-US" sz="2000" dirty="0">
                <a:solidFill>
                  <a:schemeClr val="bg1"/>
                </a:solidFill>
                <a:latin typeface="Calibri"/>
                <a:cs typeface="Calibri"/>
              </a:rPr>
              <a:t>the Pediatric </a:t>
            </a:r>
            <a:r>
              <a:rPr lang="en-US" sz="2000" dirty="0" smtClean="0">
                <a:solidFill>
                  <a:schemeClr val="bg1"/>
                </a:solidFill>
                <a:latin typeface="Calibri"/>
                <a:cs typeface="Calibri"/>
              </a:rPr>
              <a:t>Assemblies.  </a:t>
            </a:r>
            <a:endParaRPr lang="en-US" sz="2000" dirty="0">
              <a:solidFill>
                <a:schemeClr val="bg1"/>
              </a:solidFill>
              <a:latin typeface="Calibri"/>
              <a:cs typeface="Calibri"/>
            </a:endParaRPr>
          </a:p>
          <a:p>
            <a:endParaRPr lang="en-US" sz="2000" dirty="0">
              <a:solidFill>
                <a:schemeClr val="bg1"/>
              </a:solidFill>
              <a:latin typeface="Calibri"/>
              <a:cs typeface="Calibri"/>
            </a:endParaRPr>
          </a:p>
          <a:p>
            <a:r>
              <a:rPr lang="en-US" sz="2000" dirty="0" smtClean="0">
                <a:solidFill>
                  <a:schemeClr val="bg1"/>
                </a:solidFill>
                <a:latin typeface="Calibri"/>
                <a:cs typeface="Calibri"/>
              </a:rPr>
              <a:t>Co-chaired </a:t>
            </a:r>
            <a:r>
              <a:rPr lang="en-US" sz="2000" dirty="0">
                <a:solidFill>
                  <a:schemeClr val="bg1"/>
                </a:solidFill>
                <a:latin typeface="Calibri"/>
                <a:cs typeface="Calibri"/>
              </a:rPr>
              <a:t>by </a:t>
            </a:r>
            <a:r>
              <a:rPr lang="en-US" sz="2000" dirty="0" smtClean="0">
                <a:solidFill>
                  <a:schemeClr val="bg1"/>
                </a:solidFill>
                <a:latin typeface="Calibri"/>
                <a:cs typeface="Calibri"/>
              </a:rPr>
              <a:t>Henry Rozycki (</a:t>
            </a:r>
            <a:r>
              <a:rPr lang="en-US" sz="2000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hrozycki@mcvh-</a:t>
            </a:r>
            <a:r>
              <a:rPr lang="en-US" sz="2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alibri"/>
                <a:cs typeface="Calibri"/>
              </a:rPr>
              <a:t>vcu.edu</a:t>
            </a:r>
            <a:r>
              <a:rPr lang="en-US" sz="2000" dirty="0" smtClean="0">
                <a:solidFill>
                  <a:schemeClr val="bg1"/>
                </a:solidFill>
                <a:latin typeface="Calibri"/>
                <a:cs typeface="Calibri"/>
              </a:rPr>
              <a:t>) </a:t>
            </a:r>
            <a:r>
              <a:rPr lang="en-US" sz="200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lang="en-US" sz="2000" dirty="0" smtClean="0">
                <a:solidFill>
                  <a:schemeClr val="bg1"/>
                </a:solidFill>
                <a:latin typeface="Calibri"/>
                <a:cs typeface="Calibri"/>
              </a:rPr>
              <a:t> Larry </a:t>
            </a:r>
            <a:r>
              <a:rPr lang="en-US" sz="2000" dirty="0" err="1" smtClean="0">
                <a:solidFill>
                  <a:schemeClr val="bg1"/>
                </a:solidFill>
                <a:latin typeface="Calibri"/>
                <a:cs typeface="Calibri"/>
              </a:rPr>
              <a:t>Nogee</a:t>
            </a:r>
            <a:r>
              <a:rPr lang="en-US" sz="2000" dirty="0" smtClean="0">
                <a:solidFill>
                  <a:schemeClr val="bg1"/>
                </a:solidFill>
                <a:latin typeface="Calibri"/>
                <a:cs typeface="Calibri"/>
              </a:rPr>
              <a:t> (</a:t>
            </a:r>
            <a:r>
              <a:rPr lang="en-US" sz="2000" dirty="0" smtClean="0">
                <a:solidFill>
                  <a:srgbClr val="FFC266"/>
                </a:solidFill>
                <a:latin typeface="Calibri"/>
                <a:cs typeface="Calibri"/>
              </a:rPr>
              <a:t>lnogee@jhmi.edu</a:t>
            </a:r>
            <a:r>
              <a:rPr lang="en-US" sz="2000" dirty="0" smtClean="0">
                <a:solidFill>
                  <a:schemeClr val="bg1"/>
                </a:solidFill>
                <a:latin typeface="Calibri"/>
                <a:cs typeface="Calibri"/>
              </a:rPr>
              <a:t>) </a:t>
            </a:r>
            <a:endParaRPr lang="en-US" sz="20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100" y="5325070"/>
            <a:ext cx="72009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Reception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 Talk [talk starts at 6pm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]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Tuesday May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23</a:t>
            </a:r>
            <a:r>
              <a:rPr lang="en-US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rd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5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7pm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Location: Renaissance Washington, DC Downtown Hotel </a:t>
            </a: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Congressional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Hall A&amp;B (Ballroom Level)</a:t>
            </a:r>
            <a:endParaRPr lang="en-US" strike="sngStrike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-38100" y="1752600"/>
            <a:ext cx="10351008" cy="0"/>
          </a:xfrm>
          <a:prstGeom prst="line">
            <a:avLst/>
          </a:prstGeom>
          <a:ln>
            <a:solidFill>
              <a:srgbClr val="537CA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-38100" y="5044440"/>
            <a:ext cx="10351008" cy="0"/>
          </a:xfrm>
          <a:prstGeom prst="line">
            <a:avLst/>
          </a:prstGeom>
          <a:ln>
            <a:solidFill>
              <a:srgbClr val="537CA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3467100" y="3414149"/>
            <a:ext cx="681304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2400" i="1" dirty="0">
                <a:solidFill>
                  <a:srgbClr val="FFFF00"/>
                </a:solidFill>
                <a:latin typeface="Calibri"/>
                <a:cs typeface="Calibri"/>
              </a:rPr>
              <a:t>Uncovering the Face of Primary Ciliary Dyskinesia in the NICU and Beyond</a:t>
            </a:r>
            <a:endParaRPr lang="en-US" sz="2400" i="1" dirty="0" smtClean="0">
              <a:solidFill>
                <a:srgbClr val="FFFF00"/>
              </a:solidFill>
              <a:latin typeface="Calibri"/>
              <a:cs typeface="Calibri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16121" y="4459428"/>
            <a:ext cx="571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We will also be honoring the four best NDL abstracts (there is no monetary prize- it’s just for the glory)</a:t>
            </a:r>
            <a:endParaRPr lang="en-US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4300" y="1371600"/>
            <a:ext cx="99309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http://www.thoracic.org/members/assemblies/interest-groups/neonatal-and-developing-lung.php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09" t="4909" r="209" b="33873"/>
          <a:stretch/>
        </p:blipFill>
        <p:spPr>
          <a:xfrm>
            <a:off x="156209" y="2026920"/>
            <a:ext cx="3116582" cy="28498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Custom 3">
      <a:dk1>
        <a:srgbClr val="000000"/>
      </a:dk1>
      <a:lt1>
        <a:srgbClr val="FFFFFF"/>
      </a:lt1>
      <a:dk2>
        <a:srgbClr val="330099"/>
      </a:dk2>
      <a:lt2>
        <a:srgbClr val="969696"/>
      </a:lt2>
      <a:accent1>
        <a:srgbClr val="FF9900"/>
      </a:accent1>
      <a:accent2>
        <a:srgbClr val="000066"/>
      </a:accent2>
      <a:accent3>
        <a:srgbClr val="FFFFFF"/>
      </a:accent3>
      <a:accent4>
        <a:srgbClr val="000000"/>
      </a:accent4>
      <a:accent5>
        <a:srgbClr val="CC0000"/>
      </a:accent5>
      <a:accent6>
        <a:srgbClr val="00005C"/>
      </a:accent6>
      <a:hlink>
        <a:srgbClr val="6666CC"/>
      </a:hlink>
      <a:folHlink>
        <a:srgbClr val="CC3333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8091</TotalTime>
  <Words>133</Words>
  <Application>Microsoft Office PowerPoint</Application>
  <PresentationFormat>35mm Slides</PresentationFormat>
  <Paragraphs>15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SANDRA FERKOL</dc:creator>
  <cp:lastModifiedBy>Vladimir Crevecoeur</cp:lastModifiedBy>
  <cp:revision>317</cp:revision>
  <cp:lastPrinted>2016-05-24T14:39:53Z</cp:lastPrinted>
  <dcterms:created xsi:type="dcterms:W3CDTF">2010-04-03T16:39:28Z</dcterms:created>
  <dcterms:modified xsi:type="dcterms:W3CDTF">2017-03-01T18:32:36Z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