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0" r:id="rId8"/>
    <p:sldId id="269"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yshankar Balachandra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8" d="100"/>
          <a:sy n="88" d="100"/>
        </p:scale>
        <p:origin x="-797"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90CD57-205A-4DBB-A853-A3C728468D37}"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287046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0CD57-205A-4DBB-A853-A3C728468D37}"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22360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0CD57-205A-4DBB-A853-A3C728468D37}"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2498856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0CD57-205A-4DBB-A853-A3C728468D37}"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147376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90CD57-205A-4DBB-A853-A3C728468D37}"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287530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90CD57-205A-4DBB-A853-A3C728468D37}" type="datetimeFigureOut">
              <a:rPr lang="en-US" smtClean="0"/>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802135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90CD57-205A-4DBB-A853-A3C728468D37}" type="datetimeFigureOut">
              <a:rPr lang="en-US" smtClean="0"/>
              <a:t>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066051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90CD57-205A-4DBB-A853-A3C728468D37}" type="datetimeFigureOut">
              <a:rPr lang="en-US" smtClean="0"/>
              <a:t>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457290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0CD57-205A-4DBB-A853-A3C728468D37}" type="datetimeFigureOut">
              <a:rPr lang="en-US" smtClean="0"/>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05823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0CD57-205A-4DBB-A853-A3C728468D37}" type="datetimeFigureOut">
              <a:rPr lang="en-US" smtClean="0"/>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803623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0CD57-205A-4DBB-A853-A3C728468D37}" type="datetimeFigureOut">
              <a:rPr lang="en-US" smtClean="0"/>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50242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0CD57-205A-4DBB-A853-A3C728468D37}" type="datetimeFigureOut">
              <a:rPr lang="en-US" smtClean="0"/>
              <a:t>11/3/2014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A5C9F-306B-47FB-B93C-3E6AD8B73BDF}" type="slidenum">
              <a:rPr lang="en-US" smtClean="0"/>
              <a:t>‹#›</a:t>
            </a:fld>
            <a:endParaRPr lang="en-US"/>
          </a:p>
        </p:txBody>
      </p:sp>
    </p:spTree>
    <p:extLst>
      <p:ext uri="{BB962C8B-B14F-4D97-AF65-F5344CB8AC3E}">
        <p14:creationId xmlns:p14="http://schemas.microsoft.com/office/powerpoint/2010/main" val="4098244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Obstructive Sleep Apnea</a:t>
            </a:r>
            <a:br>
              <a:rPr lang="en-US" dirty="0" smtClean="0"/>
            </a:br>
            <a:r>
              <a:rPr lang="en-US" dirty="0" smtClean="0"/>
              <a:t>Case Study</a:t>
            </a:r>
            <a:endParaRPr lang="en-US" dirty="0"/>
          </a:p>
        </p:txBody>
      </p:sp>
      <p:sp>
        <p:nvSpPr>
          <p:cNvPr id="3" name="Subtitle 2"/>
          <p:cNvSpPr>
            <a:spLocks noGrp="1"/>
          </p:cNvSpPr>
          <p:nvPr>
            <p:ph type="subTitle" idx="1"/>
          </p:nvPr>
        </p:nvSpPr>
        <p:spPr/>
        <p:txBody>
          <a:bodyPr>
            <a:normAutofit fontScale="77500" lnSpcReduction="20000"/>
          </a:bodyPr>
          <a:lstStyle/>
          <a:p>
            <a:r>
              <a:rPr lang="en-US" dirty="0" err="1" smtClean="0">
                <a:solidFill>
                  <a:schemeClr val="tx1"/>
                </a:solidFill>
              </a:rPr>
              <a:t>Shirin</a:t>
            </a:r>
            <a:r>
              <a:rPr lang="en-US" dirty="0" smtClean="0">
                <a:solidFill>
                  <a:schemeClr val="tx1"/>
                </a:solidFill>
              </a:rPr>
              <a:t> Shafazand, MD, MS </a:t>
            </a:r>
          </a:p>
          <a:p>
            <a:r>
              <a:rPr lang="en-US" dirty="0" err="1" smtClean="0">
                <a:solidFill>
                  <a:schemeClr val="tx1"/>
                </a:solidFill>
              </a:rPr>
              <a:t>Neomi</a:t>
            </a:r>
            <a:r>
              <a:rPr lang="en-US" dirty="0" smtClean="0">
                <a:solidFill>
                  <a:schemeClr val="tx1"/>
                </a:solidFill>
              </a:rPr>
              <a:t> Shah, MD </a:t>
            </a:r>
          </a:p>
          <a:p>
            <a:r>
              <a:rPr lang="en-US" sz="2600" i="1" dirty="0" smtClean="0">
                <a:solidFill>
                  <a:schemeClr val="tx1"/>
                </a:solidFill>
              </a:rPr>
              <a:t>for the Sleep Education for Pulmonary Fellows and Practitioners, SRN ATS Committee</a:t>
            </a:r>
          </a:p>
          <a:p>
            <a:r>
              <a:rPr lang="en-US" dirty="0" smtClean="0">
                <a:solidFill>
                  <a:schemeClr val="tx1"/>
                </a:solidFill>
              </a:rPr>
              <a:t>August 2014</a:t>
            </a:r>
            <a:endParaRPr lang="en-US" dirty="0">
              <a:solidFill>
                <a:schemeClr val="tx1"/>
              </a:solidFill>
            </a:endParaRPr>
          </a:p>
        </p:txBody>
      </p:sp>
    </p:spTree>
    <p:extLst>
      <p:ext uri="{BB962C8B-B14F-4D97-AF65-F5344CB8AC3E}">
        <p14:creationId xmlns:p14="http://schemas.microsoft.com/office/powerpoint/2010/main" val="3073009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Part III: Treatment</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Based on </a:t>
            </a:r>
            <a:r>
              <a:rPr lang="en-US" dirty="0" err="1" smtClean="0"/>
              <a:t>polysomnography</a:t>
            </a:r>
            <a:r>
              <a:rPr lang="en-US" dirty="0" smtClean="0"/>
              <a:t> results you make treatment recommendations.</a:t>
            </a:r>
          </a:p>
          <a:p>
            <a:pPr marL="0" indent="0">
              <a:buNone/>
            </a:pPr>
            <a:endParaRPr lang="en-US" dirty="0"/>
          </a:p>
          <a:p>
            <a:pPr marL="0" indent="0">
              <a:buNone/>
            </a:pPr>
            <a:r>
              <a:rPr lang="en-US" dirty="0" smtClean="0"/>
              <a:t>SA asks whether there is a relationship between sleep apnea and his recent diagnoses of high blood pressure and diabetes. He also wants to know what impact if any will treatment have on his health.</a:t>
            </a:r>
            <a:endParaRPr lang="en-US" dirty="0"/>
          </a:p>
        </p:txBody>
      </p:sp>
    </p:spTree>
    <p:extLst>
      <p:ext uri="{BB962C8B-B14F-4D97-AF65-F5344CB8AC3E}">
        <p14:creationId xmlns:p14="http://schemas.microsoft.com/office/powerpoint/2010/main" val="1512978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What treatment options are available for OSA and what would you recommend for this patient?</a:t>
            </a:r>
          </a:p>
          <a:p>
            <a:endParaRPr lang="en-US" dirty="0" smtClean="0"/>
          </a:p>
          <a:p>
            <a:r>
              <a:rPr lang="en-US" dirty="0" smtClean="0"/>
              <a:t>Is OSA associated with long term health outcomes? What is the strength of the evidence?</a:t>
            </a:r>
          </a:p>
          <a:p>
            <a:endParaRPr lang="en-US" dirty="0" smtClean="0"/>
          </a:p>
          <a:p>
            <a:r>
              <a:rPr lang="en-US" dirty="0" smtClean="0"/>
              <a:t>What are proposed mechanisms for the association between OSA and cardiovascular outcomes (hypertension, MI)?</a:t>
            </a:r>
          </a:p>
        </p:txBody>
      </p:sp>
    </p:spTree>
    <p:extLst>
      <p:ext uri="{BB962C8B-B14F-4D97-AF65-F5344CB8AC3E}">
        <p14:creationId xmlns:p14="http://schemas.microsoft.com/office/powerpoint/2010/main" val="55129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Part III: Treatment</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After some discussion, SA accepts your recommendations and opts for CPAP therapy.</a:t>
            </a:r>
          </a:p>
          <a:p>
            <a:pPr marL="0" indent="0">
              <a:buNone/>
            </a:pPr>
            <a:endParaRPr lang="en-US" dirty="0" smtClean="0"/>
          </a:p>
          <a:p>
            <a:pPr marL="0" indent="0">
              <a:buNone/>
            </a:pPr>
            <a:r>
              <a:rPr lang="en-US" dirty="0" smtClean="0"/>
              <a:t>You arrange for in-lab CPAP titration and after reviewing the results, you prescribe CPAP at 12 cmH</a:t>
            </a:r>
            <a:r>
              <a:rPr lang="en-US" baseline="-25000" dirty="0" smtClean="0"/>
              <a:t>2</a:t>
            </a:r>
            <a:r>
              <a:rPr lang="en-US" dirty="0" smtClean="0"/>
              <a:t>0 and a medium-size full-face mask.</a:t>
            </a:r>
          </a:p>
          <a:p>
            <a:endParaRPr lang="en-US" dirty="0"/>
          </a:p>
        </p:txBody>
      </p:sp>
    </p:spTree>
    <p:extLst>
      <p:ext uri="{BB962C8B-B14F-4D97-AF65-F5344CB8AC3E}">
        <p14:creationId xmlns:p14="http://schemas.microsoft.com/office/powerpoint/2010/main" val="1412034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What are potential advantages and disadvantages to using auto-PAP devices vs. in-lab PAP titration?</a:t>
            </a:r>
          </a:p>
          <a:p>
            <a:endParaRPr lang="en-US" dirty="0" smtClean="0"/>
          </a:p>
          <a:p>
            <a:r>
              <a:rPr lang="en-US" dirty="0" smtClean="0"/>
              <a:t>What is </a:t>
            </a:r>
            <a:r>
              <a:rPr lang="en-US" dirty="0" err="1" smtClean="0"/>
              <a:t>P</a:t>
            </a:r>
            <a:r>
              <a:rPr lang="en-US" baseline="-25000" dirty="0" err="1" smtClean="0"/>
              <a:t>Crit</a:t>
            </a:r>
            <a:r>
              <a:rPr lang="en-US" dirty="0" smtClean="0"/>
              <a:t>?</a:t>
            </a:r>
          </a:p>
          <a:p>
            <a:endParaRPr lang="en-US" dirty="0" smtClean="0"/>
          </a:p>
          <a:p>
            <a:r>
              <a:rPr lang="en-US" dirty="0" smtClean="0"/>
              <a:t>What is the impact of CPAP therapy on sleep apnea health outcomes? </a:t>
            </a:r>
          </a:p>
          <a:p>
            <a:endParaRPr lang="en-US" dirty="0" smtClean="0"/>
          </a:p>
          <a:p>
            <a:r>
              <a:rPr lang="en-US" dirty="0" smtClean="0"/>
              <a:t>What are predictors of short term and long term CPAP compliance?</a:t>
            </a:r>
            <a:endParaRPr lang="en-US" dirty="0"/>
          </a:p>
        </p:txBody>
      </p:sp>
    </p:spTree>
    <p:extLst>
      <p:ext uri="{BB962C8B-B14F-4D97-AF65-F5344CB8AC3E}">
        <p14:creationId xmlns:p14="http://schemas.microsoft.com/office/powerpoint/2010/main" val="55129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SA returns after 3 months of </a:t>
            </a:r>
            <a:r>
              <a:rPr lang="en-US" dirty="0" err="1" smtClean="0"/>
              <a:t>cpap</a:t>
            </a:r>
            <a:r>
              <a:rPr lang="en-US" dirty="0" smtClean="0"/>
              <a:t> use and reports improvement in daytime </a:t>
            </a:r>
            <a:r>
              <a:rPr lang="en-US" dirty="0" err="1" smtClean="0"/>
              <a:t>hypersomnolence</a:t>
            </a:r>
            <a:r>
              <a:rPr lang="en-US" dirty="0" smtClean="0"/>
              <a:t>. He has been paying attention to his diet and has been exercising more with a 10 lb. weight loss. He wonders whether he still needs CPAP. </a:t>
            </a:r>
          </a:p>
          <a:p>
            <a:pPr marL="0" indent="0">
              <a:buNone/>
            </a:pPr>
            <a:endParaRPr lang="en-US" dirty="0" smtClean="0"/>
          </a:p>
          <a:p>
            <a:pPr marL="0" indent="0">
              <a:buNone/>
            </a:pPr>
            <a:r>
              <a:rPr lang="en-US" dirty="0" smtClean="0"/>
              <a:t>He reports nightly use of at least 5 hours with initial difficulty tolerating the mask but gradual increase in tolerance. He uses a humidifier and that has helped somewhat.</a:t>
            </a:r>
            <a:endParaRPr lang="en-US" dirty="0"/>
          </a:p>
        </p:txBody>
      </p:sp>
    </p:spTree>
    <p:extLst>
      <p:ext uri="{BB962C8B-B14F-4D97-AF65-F5344CB8AC3E}">
        <p14:creationId xmlns:p14="http://schemas.microsoft.com/office/powerpoint/2010/main" val="653754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What are usual follow-up recommendations for newly diagnosed sleep apnea?</a:t>
            </a:r>
          </a:p>
          <a:p>
            <a:endParaRPr lang="en-US" dirty="0" smtClean="0"/>
          </a:p>
          <a:p>
            <a:r>
              <a:rPr lang="en-US" dirty="0" smtClean="0"/>
              <a:t>What is the impact of weight loss on OSA?</a:t>
            </a:r>
          </a:p>
          <a:p>
            <a:endParaRPr lang="en-US" dirty="0" smtClean="0"/>
          </a:p>
          <a:p>
            <a:r>
              <a:rPr lang="en-US" dirty="0" smtClean="0"/>
              <a:t>How is CPAP compliance measured and what is considered  good compliance?</a:t>
            </a:r>
          </a:p>
          <a:p>
            <a:endParaRPr lang="en-US" dirty="0"/>
          </a:p>
        </p:txBody>
      </p:sp>
    </p:spTree>
    <p:extLst>
      <p:ext uri="{BB962C8B-B14F-4D97-AF65-F5344CB8AC3E}">
        <p14:creationId xmlns:p14="http://schemas.microsoft.com/office/powerpoint/2010/main" val="5512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Part 1: Case Presentation</a:t>
            </a:r>
            <a:endParaRPr lang="en-US"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	Mr. Simon Applegate (SA) is a 55 year old male who comes to your office with complaints of shortness of breath. He has gained 10 </a:t>
            </a:r>
            <a:r>
              <a:rPr lang="en-US" dirty="0" err="1" smtClean="0"/>
              <a:t>lbs</a:t>
            </a:r>
            <a:r>
              <a:rPr lang="en-US" dirty="0" smtClean="0"/>
              <a:t> over the past 6 months and feels that his breathing is more difficult when walking up a flight of stairs. There has been no cough or sputum production and he has no other respiratory complaints. He is here at the insistence of his wife and feels that he will probably be back to normal if he loses the extra weight.  He has a history of childhood asthma but has not had any exacerbations as an adult. His past medical history is also relevant for hypertension, recently diagnosed non-insulin-dependent diabetes, and hyperlipidemia. His is an ex-smoker and quit 10 years ago with a 10 pack-year history of smoking. He works as a bank executive and is married with 2 children. He denies any occupational exposures.</a:t>
            </a:r>
          </a:p>
          <a:p>
            <a:pPr marL="0" indent="0">
              <a:buNone/>
            </a:pPr>
            <a:r>
              <a:rPr lang="en-US" dirty="0" smtClean="0"/>
              <a:t> </a:t>
            </a:r>
          </a:p>
          <a:p>
            <a:pPr marL="0" indent="0">
              <a:buNone/>
            </a:pPr>
            <a:r>
              <a:rPr lang="en-US" dirty="0" smtClean="0"/>
              <a:t>	His wife, who accompanies him on this visit, mentions that he has been more tired lately when he comes home from work and has trouble concentrating on tasks. She often finds that he has dozed off in front of the TV while waiting for dinner.  He has restless sleep during the night, and she is getting tired of having her own sleep disrupted with his loud snores. He does little else but sleep during the weekend and she worries that might be a sign of depression. </a:t>
            </a:r>
            <a:endParaRPr lang="en-US" dirty="0"/>
          </a:p>
        </p:txBody>
      </p:sp>
    </p:spTree>
    <p:extLst>
      <p:ext uri="{BB962C8B-B14F-4D97-AF65-F5344CB8AC3E}">
        <p14:creationId xmlns:p14="http://schemas.microsoft.com/office/powerpoint/2010/main" val="1320940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What are important components of a good sleep history?</a:t>
            </a:r>
          </a:p>
          <a:p>
            <a:endParaRPr lang="en-US" dirty="0" smtClean="0"/>
          </a:p>
          <a:p>
            <a:r>
              <a:rPr lang="en-US" dirty="0" smtClean="0"/>
              <a:t>What is the differential diagnosis of daytime </a:t>
            </a:r>
            <a:r>
              <a:rPr lang="en-US" dirty="0" err="1" smtClean="0"/>
              <a:t>hypersomnolence</a:t>
            </a:r>
            <a:r>
              <a:rPr lang="en-US" dirty="0" smtClean="0"/>
              <a:t>?</a:t>
            </a:r>
          </a:p>
          <a:p>
            <a:endParaRPr lang="en-US" dirty="0" smtClean="0"/>
          </a:p>
          <a:p>
            <a:r>
              <a:rPr lang="en-US" dirty="0" smtClean="0"/>
              <a:t>What are available tools to measure daytime </a:t>
            </a:r>
            <a:r>
              <a:rPr lang="en-US" dirty="0" err="1" smtClean="0"/>
              <a:t>hypersomnolence</a:t>
            </a:r>
            <a:r>
              <a:rPr lang="en-US" dirty="0" smtClean="0"/>
              <a:t>?</a:t>
            </a:r>
          </a:p>
          <a:p>
            <a:endParaRPr lang="en-US" dirty="0"/>
          </a:p>
        </p:txBody>
      </p:sp>
    </p:spTree>
    <p:extLst>
      <p:ext uri="{BB962C8B-B14F-4D97-AF65-F5344CB8AC3E}">
        <p14:creationId xmlns:p14="http://schemas.microsoft.com/office/powerpoint/2010/main" val="271794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Case Presentation</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	Upon further questioning, SA admits that he has been more sleepy as of late. He has, on occasion, fallen asleep during meetings, and much to his embarrassment, colleagues nudge him awake when his snoring starts. He goes to bed around 11 pm, falls asleep quickly, but may wake up several times throughout the night to go to the bathroom. He wakes up at 7 am to get ready for work and has to drag himself out of bed. His Epworth sleepiness score (ESS) is 12 out of 24. He doesn’t take any scheduled naps during the week but tries to catch up during the weekends by sleeping in and taking afternoon naps. He has not been in any car accidents due to sleepiness. He drinks 2 cups of coffee in the morning and several caffeinated sodas throughout the day.</a:t>
            </a:r>
          </a:p>
          <a:p>
            <a:pPr marL="0" indent="0">
              <a:buNone/>
            </a:pPr>
            <a:endParaRPr lang="en-US" dirty="0" smtClean="0"/>
          </a:p>
          <a:p>
            <a:pPr marL="0" indent="0">
              <a:buNone/>
            </a:pPr>
            <a:r>
              <a:rPr lang="en-US" dirty="0"/>
              <a:t>	</a:t>
            </a:r>
            <a:r>
              <a:rPr lang="en-US" dirty="0" smtClean="0"/>
              <a:t>His physical exam is remarkable for blood pressure of 150/70, oxygen saturation of 95% on room air, body mass index of 35 kg/m</a:t>
            </a:r>
            <a:r>
              <a:rPr lang="en-US" baseline="30000" dirty="0" smtClean="0"/>
              <a:t>2</a:t>
            </a:r>
            <a:r>
              <a:rPr lang="en-US" dirty="0" smtClean="0"/>
              <a:t>, </a:t>
            </a:r>
            <a:r>
              <a:rPr lang="en-US" dirty="0" err="1" smtClean="0"/>
              <a:t>Mallampati</a:t>
            </a:r>
            <a:r>
              <a:rPr lang="en-US" dirty="0" smtClean="0"/>
              <a:t> score III, high arched palate, and neck size 17.5 inches (44.5 cm). </a:t>
            </a:r>
            <a:r>
              <a:rPr lang="en-US" dirty="0" smtClean="0"/>
              <a:t>Respiratory, </a:t>
            </a:r>
            <a:r>
              <a:rPr lang="en-US" dirty="0" smtClean="0"/>
              <a:t>cardiac, and abdominal examination are otherwise unremarkable.</a:t>
            </a:r>
          </a:p>
        </p:txBody>
      </p:sp>
    </p:spTree>
    <p:extLst>
      <p:ext uri="{BB962C8B-B14F-4D97-AF65-F5344CB8AC3E}">
        <p14:creationId xmlns:p14="http://schemas.microsoft.com/office/powerpoint/2010/main" val="323469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What are important components of a good sleep physical examination?</a:t>
            </a:r>
          </a:p>
          <a:p>
            <a:endParaRPr lang="en-US" dirty="0" smtClean="0"/>
          </a:p>
          <a:p>
            <a:r>
              <a:rPr lang="en-US" dirty="0" smtClean="0"/>
              <a:t>What are risk factors for obstructive sleep apnea (OSA), in general, and this patient in particular?</a:t>
            </a:r>
          </a:p>
          <a:p>
            <a:endParaRPr lang="en-US" dirty="0" smtClean="0"/>
          </a:p>
          <a:p>
            <a:r>
              <a:rPr lang="en-US" dirty="0" smtClean="0"/>
              <a:t>What are symptoms of OSA?</a:t>
            </a:r>
          </a:p>
          <a:p>
            <a:endParaRPr lang="en-US" dirty="0" smtClean="0"/>
          </a:p>
          <a:p>
            <a:r>
              <a:rPr lang="en-US" dirty="0" smtClean="0"/>
              <a:t>What questionnaires can be used to better quantify risk for OSA(pre-test probability)?</a:t>
            </a:r>
          </a:p>
          <a:p>
            <a:pPr marL="0" indent="0">
              <a:buNone/>
            </a:pPr>
            <a:endParaRPr lang="en-US" dirty="0"/>
          </a:p>
        </p:txBody>
      </p:sp>
    </p:spTree>
    <p:extLst>
      <p:ext uri="{BB962C8B-B14F-4D97-AF65-F5344CB8AC3E}">
        <p14:creationId xmlns:p14="http://schemas.microsoft.com/office/powerpoint/2010/main" val="17762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Part II: Diagnostic Testing</a:t>
            </a:r>
            <a:endParaRPr lang="en-US" dirty="0">
              <a:solidFill>
                <a:srgbClr val="FF0000"/>
              </a:solidFill>
            </a:endParaRPr>
          </a:p>
        </p:txBody>
      </p:sp>
      <p:sp>
        <p:nvSpPr>
          <p:cNvPr id="3" name="Content Placeholder 2"/>
          <p:cNvSpPr>
            <a:spLocks noGrp="1"/>
          </p:cNvSpPr>
          <p:nvPr>
            <p:ph idx="1"/>
          </p:nvPr>
        </p:nvSpPr>
        <p:spPr>
          <a:xfrm>
            <a:off x="457200" y="1600200"/>
            <a:ext cx="8229600" cy="4953000"/>
          </a:xfrm>
        </p:spPr>
        <p:txBody>
          <a:bodyPr>
            <a:normAutofit fontScale="47500" lnSpcReduction="20000"/>
          </a:bodyPr>
          <a:lstStyle/>
          <a:p>
            <a:pPr marL="0" indent="0">
              <a:buNone/>
            </a:pPr>
            <a:r>
              <a:rPr lang="en-US" sz="5100" dirty="0" smtClean="0"/>
              <a:t>You decide that SA is at high risk for OSA and request in-lab, attended </a:t>
            </a:r>
            <a:r>
              <a:rPr lang="en-US" sz="5100" dirty="0" err="1" smtClean="0"/>
              <a:t>polysomnography</a:t>
            </a:r>
            <a:r>
              <a:rPr lang="en-US" sz="5100" dirty="0" smtClean="0"/>
              <a:t>. The sleep study report is as follows:</a:t>
            </a:r>
          </a:p>
          <a:p>
            <a:pPr marL="0" indent="0">
              <a:buNone/>
            </a:pPr>
            <a:endParaRPr lang="en-US" dirty="0" smtClean="0"/>
          </a:p>
          <a:p>
            <a:pPr marL="0" indent="0">
              <a:buNone/>
            </a:pPr>
            <a:r>
              <a:rPr lang="en-US" b="1" u="sng" dirty="0" smtClean="0"/>
              <a:t>SLEEP </a:t>
            </a:r>
            <a:r>
              <a:rPr lang="en-US" b="1" u="sng" dirty="0"/>
              <a:t>ARCHITECTURE:</a:t>
            </a:r>
            <a:r>
              <a:rPr lang="en-US" dirty="0"/>
              <a:t>  </a:t>
            </a:r>
            <a:r>
              <a:rPr lang="en-US" b="1" i="1" dirty="0"/>
              <a:t>(frontal, central and occipital EEG, right and left EOG and digastric EMG)</a:t>
            </a:r>
            <a:r>
              <a:rPr lang="en-US" i="1" dirty="0"/>
              <a:t> </a:t>
            </a:r>
            <a:r>
              <a:rPr lang="en-US" dirty="0"/>
              <a:t>The exam started at </a:t>
            </a:r>
            <a:r>
              <a:rPr lang="en-US" dirty="0" smtClean="0"/>
              <a:t>22:17</a:t>
            </a:r>
            <a:r>
              <a:rPr lang="en-US" b="1" dirty="0" smtClean="0"/>
              <a:t> </a:t>
            </a:r>
            <a:r>
              <a:rPr lang="en-US" dirty="0" smtClean="0"/>
              <a:t>and </a:t>
            </a:r>
            <a:r>
              <a:rPr lang="en-US" dirty="0"/>
              <a:t>ended </a:t>
            </a:r>
            <a:r>
              <a:rPr lang="en-US" dirty="0" smtClean="0"/>
              <a:t>at 05:39.</a:t>
            </a:r>
            <a:r>
              <a:rPr lang="en-US" b="1" dirty="0" smtClean="0"/>
              <a:t> </a:t>
            </a:r>
            <a:r>
              <a:rPr lang="en-US" dirty="0" smtClean="0"/>
              <a:t>Sleep </a:t>
            </a:r>
            <a:r>
              <a:rPr lang="en-US" dirty="0"/>
              <a:t>latency </a:t>
            </a:r>
            <a:r>
              <a:rPr lang="en-US" dirty="0" smtClean="0"/>
              <a:t>was 10  </a:t>
            </a:r>
            <a:r>
              <a:rPr lang="en-US" dirty="0"/>
              <a:t>minutes, and REM Latency </a:t>
            </a:r>
            <a:r>
              <a:rPr lang="en-US" dirty="0" smtClean="0"/>
              <a:t>was 85 minutes</a:t>
            </a:r>
            <a:r>
              <a:rPr lang="en-US" dirty="0"/>
              <a:t>. </a:t>
            </a:r>
            <a:r>
              <a:rPr lang="en-US" b="1" dirty="0"/>
              <a:t>Total sleep time </a:t>
            </a:r>
            <a:r>
              <a:rPr lang="en-US" b="1" dirty="0" smtClean="0"/>
              <a:t>was 404.3  minutes</a:t>
            </a:r>
            <a:r>
              <a:rPr lang="en-US" dirty="0" smtClean="0"/>
              <a:t> </a:t>
            </a:r>
            <a:r>
              <a:rPr lang="en-US" b="1" dirty="0"/>
              <a:t>with a sleep efficiency of </a:t>
            </a:r>
            <a:r>
              <a:rPr lang="en-US" b="1" dirty="0" smtClean="0"/>
              <a:t>91.5 %</a:t>
            </a:r>
            <a:r>
              <a:rPr lang="en-US" dirty="0" smtClean="0"/>
              <a:t>. </a:t>
            </a:r>
            <a:r>
              <a:rPr lang="en-US" dirty="0"/>
              <a:t>The sleep stage distribution showed </a:t>
            </a:r>
            <a:r>
              <a:rPr lang="en-US" b="1" dirty="0"/>
              <a:t>stage N1 ( </a:t>
            </a:r>
            <a:r>
              <a:rPr lang="en-US" b="1" dirty="0" smtClean="0"/>
              <a:t>16.7%), </a:t>
            </a:r>
            <a:r>
              <a:rPr lang="en-US" b="1" dirty="0"/>
              <a:t>stage N2 ( </a:t>
            </a:r>
            <a:r>
              <a:rPr lang="en-US" b="1" dirty="0" smtClean="0"/>
              <a:t>67.3%), </a:t>
            </a:r>
            <a:r>
              <a:rPr lang="en-US" b="1" dirty="0"/>
              <a:t>stage N3 ( </a:t>
            </a:r>
            <a:r>
              <a:rPr lang="en-US" b="1" dirty="0" smtClean="0"/>
              <a:t>0 %)</a:t>
            </a:r>
            <a:r>
              <a:rPr lang="en-US" dirty="0" smtClean="0"/>
              <a:t>,</a:t>
            </a:r>
            <a:r>
              <a:rPr lang="en-US" b="1" dirty="0" smtClean="0"/>
              <a:t> </a:t>
            </a:r>
            <a:r>
              <a:rPr lang="en-US" b="1" dirty="0"/>
              <a:t>and REM sleep </a:t>
            </a:r>
            <a:r>
              <a:rPr lang="en-US" b="1" dirty="0" smtClean="0"/>
              <a:t>(16 </a:t>
            </a:r>
            <a:r>
              <a:rPr lang="en-US" b="1" dirty="0"/>
              <a:t>%).</a:t>
            </a:r>
            <a:r>
              <a:rPr lang="en-US" dirty="0"/>
              <a:t> The total amount of wake after sleep onset </a:t>
            </a:r>
            <a:r>
              <a:rPr lang="en-US" b="1" dirty="0"/>
              <a:t>(WASO) </a:t>
            </a:r>
            <a:r>
              <a:rPr lang="en-US" b="1" dirty="0" smtClean="0"/>
              <a:t>was 35.5 </a:t>
            </a:r>
            <a:r>
              <a:rPr lang="en-US" dirty="0" smtClean="0"/>
              <a:t>minutes </a:t>
            </a:r>
            <a:r>
              <a:rPr lang="en-US" dirty="0"/>
              <a:t>and there </a:t>
            </a:r>
            <a:r>
              <a:rPr lang="en-US" dirty="0" smtClean="0"/>
              <a:t>were 236</a:t>
            </a:r>
            <a:r>
              <a:rPr lang="en-US" b="1" dirty="0" smtClean="0"/>
              <a:t> </a:t>
            </a:r>
            <a:r>
              <a:rPr lang="en-US" dirty="0"/>
              <a:t>arousals during the exam.  </a:t>
            </a:r>
          </a:p>
          <a:p>
            <a:endParaRPr lang="en-US" dirty="0"/>
          </a:p>
          <a:p>
            <a:pPr marL="0" indent="0">
              <a:buNone/>
            </a:pPr>
            <a:r>
              <a:rPr lang="en-US" b="1" u="sng" dirty="0"/>
              <a:t>RESPIRATION:</a:t>
            </a:r>
            <a:r>
              <a:rPr lang="en-US" b="1" dirty="0"/>
              <a:t>  </a:t>
            </a:r>
            <a:r>
              <a:rPr lang="en-US" dirty="0" smtClean="0"/>
              <a:t>There were 295  </a:t>
            </a:r>
            <a:r>
              <a:rPr lang="en-US" dirty="0"/>
              <a:t>respiratory events consisting of  </a:t>
            </a:r>
            <a:r>
              <a:rPr lang="en-US" dirty="0" smtClean="0"/>
              <a:t>35 </a:t>
            </a:r>
            <a:r>
              <a:rPr lang="en-US" dirty="0"/>
              <a:t>obstructive apnea(s), </a:t>
            </a:r>
            <a:r>
              <a:rPr lang="en-US" dirty="0" smtClean="0"/>
              <a:t>22 mixed </a:t>
            </a:r>
            <a:r>
              <a:rPr lang="en-US" dirty="0"/>
              <a:t>apnea(s), </a:t>
            </a:r>
            <a:r>
              <a:rPr lang="en-US" dirty="0" smtClean="0"/>
              <a:t>0 </a:t>
            </a:r>
            <a:r>
              <a:rPr lang="en-US" dirty="0"/>
              <a:t>central apnea(s), </a:t>
            </a:r>
            <a:r>
              <a:rPr lang="en-US" dirty="0" smtClean="0"/>
              <a:t>238 hypopneas </a:t>
            </a:r>
            <a:r>
              <a:rPr lang="en-US" dirty="0"/>
              <a:t>and </a:t>
            </a:r>
            <a:r>
              <a:rPr lang="en-US" dirty="0" smtClean="0"/>
              <a:t>0 respiratory </a:t>
            </a:r>
            <a:r>
              <a:rPr lang="en-US" dirty="0"/>
              <a:t>effort-related arousals (RERAs). </a:t>
            </a:r>
            <a:r>
              <a:rPr lang="en-US" b="1" dirty="0" smtClean="0"/>
              <a:t>The </a:t>
            </a:r>
            <a:r>
              <a:rPr lang="en-US" b="1" dirty="0"/>
              <a:t>AHI during REM sleep was </a:t>
            </a:r>
            <a:r>
              <a:rPr lang="en-US" b="1" dirty="0" smtClean="0"/>
              <a:t>23.1.  </a:t>
            </a:r>
            <a:r>
              <a:rPr lang="en-US" dirty="0" smtClean="0"/>
              <a:t>The </a:t>
            </a:r>
            <a:r>
              <a:rPr lang="en-US" dirty="0"/>
              <a:t>average event duration was  </a:t>
            </a:r>
            <a:r>
              <a:rPr lang="en-US" dirty="0" smtClean="0"/>
              <a:t> 27.3 seconds</a:t>
            </a:r>
            <a:r>
              <a:rPr lang="en-US" dirty="0"/>
              <a:t>, and the maximum duration </a:t>
            </a:r>
            <a:r>
              <a:rPr lang="en-US" dirty="0" smtClean="0"/>
              <a:t>was 55.2  </a:t>
            </a:r>
            <a:r>
              <a:rPr lang="en-US" dirty="0"/>
              <a:t>seconds.  </a:t>
            </a:r>
            <a:r>
              <a:rPr lang="en-US" b="1" dirty="0"/>
              <a:t>The supine and non-supine RDI </a:t>
            </a:r>
            <a:r>
              <a:rPr lang="en-US" b="1" dirty="0" smtClean="0"/>
              <a:t>were 75.3  </a:t>
            </a:r>
            <a:r>
              <a:rPr lang="en-US" b="1" dirty="0"/>
              <a:t>and  </a:t>
            </a:r>
            <a:r>
              <a:rPr lang="en-US" b="1" dirty="0" smtClean="0"/>
              <a:t>41.2 respectively</a:t>
            </a:r>
            <a:r>
              <a:rPr lang="en-US" dirty="0"/>
              <a:t>.  </a:t>
            </a:r>
          </a:p>
          <a:p>
            <a:endParaRPr lang="en-US" dirty="0"/>
          </a:p>
          <a:p>
            <a:pPr marL="0" indent="0">
              <a:buNone/>
            </a:pPr>
            <a:r>
              <a:rPr lang="en-US" b="1" u="sng" dirty="0"/>
              <a:t>OXYHEMOGLOBIN SATURATION:</a:t>
            </a:r>
            <a:r>
              <a:rPr lang="en-US" dirty="0"/>
              <a:t>  </a:t>
            </a:r>
            <a:r>
              <a:rPr lang="en-US" b="1" i="1" dirty="0"/>
              <a:t>(pulse oximetry with beat by beat sampling)</a:t>
            </a:r>
            <a:r>
              <a:rPr lang="en-US" i="1" dirty="0"/>
              <a:t> </a:t>
            </a:r>
            <a:r>
              <a:rPr lang="en-US" dirty="0"/>
              <a:t>Mean </a:t>
            </a:r>
            <a:r>
              <a:rPr lang="en-US" dirty="0" err="1"/>
              <a:t>oxyhemoglobin</a:t>
            </a:r>
            <a:r>
              <a:rPr lang="en-US" dirty="0"/>
              <a:t> saturation </a:t>
            </a:r>
            <a:r>
              <a:rPr lang="en-US" dirty="0" smtClean="0"/>
              <a:t>was 94.7</a:t>
            </a:r>
            <a:r>
              <a:rPr lang="en-US" b="1" dirty="0" smtClean="0"/>
              <a:t>%</a:t>
            </a:r>
            <a:r>
              <a:rPr lang="en-US" dirty="0"/>
              <a:t>. </a:t>
            </a:r>
            <a:r>
              <a:rPr lang="en-US" b="1" dirty="0" err="1"/>
              <a:t>Oxyhemoglobin</a:t>
            </a:r>
            <a:r>
              <a:rPr lang="en-US" b="1" dirty="0"/>
              <a:t> saturation was below 88% for </a:t>
            </a:r>
            <a:r>
              <a:rPr lang="en-US" b="1" dirty="0" smtClean="0"/>
              <a:t>2 minutes</a:t>
            </a:r>
            <a:r>
              <a:rPr lang="en-US" dirty="0"/>
              <a:t>. The SaO2 ranged from </a:t>
            </a:r>
            <a:r>
              <a:rPr lang="en-US" dirty="0" smtClean="0"/>
              <a:t>86</a:t>
            </a:r>
            <a:r>
              <a:rPr lang="en-US" b="1" dirty="0" smtClean="0"/>
              <a:t>%</a:t>
            </a:r>
            <a:r>
              <a:rPr lang="en-US" dirty="0" smtClean="0"/>
              <a:t> </a:t>
            </a:r>
            <a:r>
              <a:rPr lang="en-US" dirty="0"/>
              <a:t>to </a:t>
            </a:r>
            <a:r>
              <a:rPr lang="en-US" dirty="0" smtClean="0"/>
              <a:t>99</a:t>
            </a:r>
            <a:r>
              <a:rPr lang="en-US" b="1" dirty="0" smtClean="0"/>
              <a:t>%</a:t>
            </a:r>
            <a:r>
              <a:rPr lang="en-US" dirty="0"/>
              <a:t>. The patient was studied on room air</a:t>
            </a:r>
            <a:r>
              <a:rPr lang="en-US" dirty="0" smtClean="0"/>
              <a:t>.</a:t>
            </a:r>
            <a:endParaRPr lang="en-US" dirty="0"/>
          </a:p>
        </p:txBody>
      </p:sp>
    </p:spTree>
    <p:extLst>
      <p:ext uri="{BB962C8B-B14F-4D97-AF65-F5344CB8AC3E}">
        <p14:creationId xmlns:p14="http://schemas.microsoft.com/office/powerpoint/2010/main" val="1743271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Tracings</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304800" y="1600200"/>
            <a:ext cx="8534400" cy="4876800"/>
          </a:xfrm>
          <a:prstGeom prst="rect">
            <a:avLst/>
          </a:prstGeom>
          <a:noFill/>
          <a:ln w="9525">
            <a:noFill/>
            <a:miter lim="800000"/>
            <a:headEnd/>
            <a:tailEnd/>
          </a:ln>
        </p:spPr>
      </p:pic>
    </p:spTree>
    <p:extLst>
      <p:ext uri="{BB962C8B-B14F-4D97-AF65-F5344CB8AC3E}">
        <p14:creationId xmlns:p14="http://schemas.microsoft.com/office/powerpoint/2010/main" val="2604556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28600" y="1634332"/>
            <a:ext cx="8458200" cy="4614068"/>
          </a:xfrm>
          <a:prstGeom prst="rect">
            <a:avLst/>
          </a:prstGeom>
        </p:spPr>
      </p:pic>
    </p:spTree>
    <p:extLst>
      <p:ext uri="{BB962C8B-B14F-4D97-AF65-F5344CB8AC3E}">
        <p14:creationId xmlns:p14="http://schemas.microsoft.com/office/powerpoint/2010/main" val="4080571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What tests are available to diagnose OSA?</a:t>
            </a:r>
          </a:p>
          <a:p>
            <a:endParaRPr lang="en-US" dirty="0" smtClean="0"/>
          </a:p>
          <a:p>
            <a:r>
              <a:rPr lang="en-US" dirty="0" smtClean="0"/>
              <a:t>What are practice guideline recommendations for the use of portable sleep studies?</a:t>
            </a:r>
          </a:p>
          <a:p>
            <a:endParaRPr lang="en-US" dirty="0" smtClean="0"/>
          </a:p>
          <a:p>
            <a:r>
              <a:rPr lang="en-US" dirty="0" smtClean="0"/>
              <a:t>How do you calculate AHI and RDI? What is the AHI and RDI for this patient?</a:t>
            </a:r>
          </a:p>
          <a:p>
            <a:endParaRPr lang="en-US" dirty="0" smtClean="0"/>
          </a:p>
          <a:p>
            <a:r>
              <a:rPr lang="en-US" dirty="0" smtClean="0"/>
              <a:t>What is the difference between obstructive and mixed sleep apnea and what are clinical implications of such a distinction?</a:t>
            </a:r>
          </a:p>
          <a:p>
            <a:endParaRPr lang="en-US" dirty="0" smtClean="0"/>
          </a:p>
          <a:p>
            <a:r>
              <a:rPr lang="en-US" dirty="0" smtClean="0"/>
              <a:t>How do you classify severity of sleep apnea? What is the sleep apnea severity in this case?</a:t>
            </a:r>
            <a:endParaRPr lang="en-US" dirty="0"/>
          </a:p>
        </p:txBody>
      </p:sp>
    </p:spTree>
    <p:extLst>
      <p:ext uri="{BB962C8B-B14F-4D97-AF65-F5344CB8AC3E}">
        <p14:creationId xmlns:p14="http://schemas.microsoft.com/office/powerpoint/2010/main" val="55129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740</Words>
  <Application>Microsoft Office PowerPoint</Application>
  <PresentationFormat>On-screen Show (4:3)</PresentationFormat>
  <Paragraphs>79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Obstructive Sleep Apnea Case Study</vt:lpstr>
      <vt:lpstr>Part 1: Case Presentation</vt:lpstr>
      <vt:lpstr>Questions</vt:lpstr>
      <vt:lpstr>Case Presentation</vt:lpstr>
      <vt:lpstr>Questions</vt:lpstr>
      <vt:lpstr>Part II: Diagnostic Testing</vt:lpstr>
      <vt:lpstr>Tracings</vt:lpstr>
      <vt:lpstr>Tracings</vt:lpstr>
      <vt:lpstr>Questions</vt:lpstr>
      <vt:lpstr>Part III: Treatment</vt:lpstr>
      <vt:lpstr>Questions</vt:lpstr>
      <vt:lpstr>Part III: Treatment</vt:lpstr>
      <vt:lpstr>Questions</vt:lpstr>
      <vt:lpstr>Conclusion</vt:lpstr>
      <vt:lpstr>Questions</vt:lpstr>
    </vt:vector>
  </TitlesOfParts>
  <Company>University of Miami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Obstructive Sleep Apnea Case Study</dc:title>
  <dc:creator>Shirin Shafazand</dc:creator>
  <cp:lastModifiedBy>Shirin Shafazand</cp:lastModifiedBy>
  <cp:revision>30</cp:revision>
  <dcterms:created xsi:type="dcterms:W3CDTF">2014-04-21T13:43:00Z</dcterms:created>
  <dcterms:modified xsi:type="dcterms:W3CDTF">2014-11-04T02:50:26Z</dcterms:modified>
</cp:coreProperties>
</file>