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7" r:id="rId3"/>
    <p:sldId id="262" r:id="rId4"/>
    <p:sldId id="259" r:id="rId5"/>
    <p:sldId id="258" r:id="rId6"/>
    <p:sldId id="260" r:id="rId7"/>
    <p:sldId id="261" r:id="rId8"/>
    <p:sldId id="263" r:id="rId9"/>
    <p:sldId id="264"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yle Palmer"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8" d="100"/>
          <a:sy n="118" d="100"/>
        </p:scale>
        <p:origin x="67" y="7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7B108E-3719-BA41-876F-E4929D2E81D5}" type="datetimeFigureOut">
              <a:rPr lang="en-US" smtClean="0"/>
              <a:t>5/4/2015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34CF7C-8972-A345-9828-F89C95C211E6}" type="slidenum">
              <a:rPr lang="en-US" smtClean="0"/>
              <a:t>‹#›</a:t>
            </a:fld>
            <a:endParaRPr lang="en-US"/>
          </a:p>
        </p:txBody>
      </p:sp>
    </p:spTree>
    <p:extLst>
      <p:ext uri="{BB962C8B-B14F-4D97-AF65-F5344CB8AC3E}">
        <p14:creationId xmlns:p14="http://schemas.microsoft.com/office/powerpoint/2010/main" val="38468968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I.A.  What sleep disorders are this patient at risk for?</a:t>
            </a:r>
          </a:p>
          <a:p>
            <a:r>
              <a:rPr lang="en-US" sz="1200" kern="1200" dirty="0" smtClean="0">
                <a:solidFill>
                  <a:schemeClr val="tx1"/>
                </a:solidFill>
                <a:effectLst/>
                <a:latin typeface="+mn-lt"/>
                <a:ea typeface="+mn-ea"/>
                <a:cs typeface="+mn-cs"/>
              </a:rPr>
              <a:t>- obstructive sleep apnea (older, male, obese, HTN)</a:t>
            </a:r>
          </a:p>
          <a:p>
            <a:r>
              <a:rPr lang="en-US" sz="1200" kern="1200" dirty="0" smtClean="0">
                <a:solidFill>
                  <a:schemeClr val="tx1"/>
                </a:solidFill>
                <a:effectLst/>
                <a:latin typeface="+mn-lt"/>
                <a:ea typeface="+mn-ea"/>
                <a:cs typeface="+mn-cs"/>
              </a:rPr>
              <a:t>- central sleep apnea (systolic heart failure, ESRD)</a:t>
            </a:r>
          </a:p>
          <a:p>
            <a:r>
              <a:rPr lang="en-US" sz="1200" kern="1200" dirty="0" smtClean="0">
                <a:solidFill>
                  <a:schemeClr val="tx1"/>
                </a:solidFill>
                <a:effectLst/>
                <a:latin typeface="+mn-lt"/>
                <a:ea typeface="+mn-ea"/>
                <a:cs typeface="+mn-cs"/>
              </a:rPr>
              <a:t>- obesity hypoventilation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I.B.  What are known risk factors for Central Sleep Apnea?</a:t>
            </a:r>
          </a:p>
          <a:p>
            <a:pPr lvl="0"/>
            <a:r>
              <a:rPr lang="en-US" sz="1200" kern="1200" dirty="0" smtClean="0">
                <a:solidFill>
                  <a:schemeClr val="tx1"/>
                </a:solidFill>
                <a:effectLst/>
                <a:latin typeface="+mn-lt"/>
                <a:ea typeface="+mn-ea"/>
                <a:cs typeface="+mn-cs"/>
              </a:rPr>
              <a:t>age - &gt;65 years old</a:t>
            </a:r>
          </a:p>
          <a:p>
            <a:pPr lvl="0"/>
            <a:r>
              <a:rPr lang="en-US" sz="1200" kern="1200" dirty="0" smtClean="0">
                <a:solidFill>
                  <a:schemeClr val="tx1"/>
                </a:solidFill>
                <a:effectLst/>
                <a:latin typeface="+mn-lt"/>
                <a:ea typeface="+mn-ea"/>
                <a:cs typeface="+mn-cs"/>
              </a:rPr>
              <a:t>sex – men&gt;women – higher apneic threshold in men</a:t>
            </a:r>
          </a:p>
          <a:p>
            <a:pPr lvl="0"/>
            <a:r>
              <a:rPr lang="en-US" sz="1200" kern="1200" dirty="0" smtClean="0">
                <a:solidFill>
                  <a:schemeClr val="tx1"/>
                </a:solidFill>
                <a:effectLst/>
                <a:latin typeface="+mn-lt"/>
                <a:ea typeface="+mn-ea"/>
                <a:cs typeface="+mn-cs"/>
              </a:rPr>
              <a:t>heart failure</a:t>
            </a:r>
          </a:p>
          <a:p>
            <a:pPr lvl="0"/>
            <a:r>
              <a:rPr lang="en-US" sz="1200" kern="1200" dirty="0" smtClean="0">
                <a:solidFill>
                  <a:schemeClr val="tx1"/>
                </a:solidFill>
                <a:effectLst/>
                <a:latin typeface="+mn-lt"/>
                <a:ea typeface="+mn-ea"/>
                <a:cs typeface="+mn-cs"/>
              </a:rPr>
              <a:t>stroke – especially in first 3 months after stroke</a:t>
            </a:r>
          </a:p>
          <a:p>
            <a:pPr lvl="0"/>
            <a:r>
              <a:rPr lang="en-US" sz="1200" kern="1200" dirty="0" smtClean="0">
                <a:solidFill>
                  <a:schemeClr val="tx1"/>
                </a:solidFill>
                <a:effectLst/>
                <a:latin typeface="+mn-lt"/>
                <a:ea typeface="+mn-ea"/>
                <a:cs typeface="+mn-cs"/>
              </a:rPr>
              <a:t>opioid use</a:t>
            </a:r>
          </a:p>
          <a:p>
            <a:pPr lvl="0"/>
            <a:r>
              <a:rPr lang="en-US" sz="1200" kern="1200" dirty="0" smtClean="0">
                <a:solidFill>
                  <a:schemeClr val="tx1"/>
                </a:solidFill>
                <a:effectLst/>
                <a:latin typeface="+mn-lt"/>
                <a:ea typeface="+mn-ea"/>
                <a:cs typeface="+mn-cs"/>
              </a:rPr>
              <a:t>acromegaly</a:t>
            </a:r>
          </a:p>
          <a:p>
            <a:pPr lvl="0"/>
            <a:r>
              <a:rPr lang="en-US" sz="1200" kern="1200" dirty="0" smtClean="0">
                <a:solidFill>
                  <a:schemeClr val="tx1"/>
                </a:solidFill>
                <a:effectLst/>
                <a:latin typeface="+mn-lt"/>
                <a:ea typeface="+mn-ea"/>
                <a:cs typeface="+mn-cs"/>
              </a:rPr>
              <a:t>renal failure</a:t>
            </a:r>
          </a:p>
          <a:p>
            <a:endParaRPr lang="en-US" dirty="0"/>
          </a:p>
        </p:txBody>
      </p:sp>
      <p:sp>
        <p:nvSpPr>
          <p:cNvPr id="4" name="Slide Number Placeholder 3"/>
          <p:cNvSpPr>
            <a:spLocks noGrp="1"/>
          </p:cNvSpPr>
          <p:nvPr>
            <p:ph type="sldNum" sz="quarter" idx="10"/>
          </p:nvPr>
        </p:nvSpPr>
        <p:spPr/>
        <p:txBody>
          <a:bodyPr/>
          <a:lstStyle/>
          <a:p>
            <a:fld id="{1C34CF7C-8972-A345-9828-F89C95C211E6}" type="slidenum">
              <a:rPr lang="en-US" smtClean="0"/>
              <a:t>4</a:t>
            </a:fld>
            <a:endParaRPr lang="en-US"/>
          </a:p>
        </p:txBody>
      </p:sp>
    </p:spTree>
    <p:extLst>
      <p:ext uri="{BB962C8B-B14F-4D97-AF65-F5344CB8AC3E}">
        <p14:creationId xmlns:p14="http://schemas.microsoft.com/office/powerpoint/2010/main" val="3499530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II. A.  What is a central sleep apnea?</a:t>
            </a:r>
          </a:p>
          <a:p>
            <a:r>
              <a:rPr lang="en-US" sz="1200" kern="1200" dirty="0" smtClean="0">
                <a:solidFill>
                  <a:schemeClr val="tx1"/>
                </a:solidFill>
                <a:effectLst/>
                <a:latin typeface="+mn-lt"/>
                <a:ea typeface="+mn-ea"/>
                <a:cs typeface="+mn-cs"/>
              </a:rPr>
              <a:t>Cessation of airflow for at least 10 seconds, without respiratory effort during the event.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II.  B. How does your assessment for central sleep apnea risk alter with the given information?</a:t>
            </a:r>
          </a:p>
          <a:p>
            <a:pPr lvl="0"/>
            <a:r>
              <a:rPr lang="en-US" sz="1200" kern="1200" dirty="0" smtClean="0">
                <a:solidFill>
                  <a:schemeClr val="tx1"/>
                </a:solidFill>
                <a:effectLst/>
                <a:latin typeface="+mn-lt"/>
                <a:ea typeface="+mn-ea"/>
                <a:cs typeface="+mn-cs"/>
              </a:rPr>
              <a:t>oxycodone can increase risk of central sleep apnea</a:t>
            </a:r>
          </a:p>
          <a:p>
            <a:pPr lvl="0"/>
            <a:r>
              <a:rPr lang="en-US" sz="1200" kern="1200" dirty="0" smtClean="0">
                <a:solidFill>
                  <a:schemeClr val="tx1"/>
                </a:solidFill>
                <a:effectLst/>
                <a:latin typeface="+mn-lt"/>
                <a:ea typeface="+mn-ea"/>
                <a:cs typeface="+mn-cs"/>
              </a:rPr>
              <a:t>new onset atrial fibrillation and increased left atrial size can increase the risk of CSA in SHF patient</a:t>
            </a:r>
          </a:p>
          <a:p>
            <a:pPr lvl="0"/>
            <a:r>
              <a:rPr lang="en-US" sz="1200" kern="1200" dirty="0" err="1" smtClean="0">
                <a:solidFill>
                  <a:schemeClr val="tx1"/>
                </a:solidFill>
                <a:effectLst/>
                <a:latin typeface="+mn-lt"/>
                <a:ea typeface="+mn-ea"/>
                <a:cs typeface="+mn-cs"/>
              </a:rPr>
              <a:t>oropharyngeal</a:t>
            </a:r>
            <a:r>
              <a:rPr lang="en-US" sz="1200" kern="1200" dirty="0" smtClean="0">
                <a:solidFill>
                  <a:schemeClr val="tx1"/>
                </a:solidFill>
                <a:effectLst/>
                <a:latin typeface="+mn-lt"/>
                <a:ea typeface="+mn-ea"/>
                <a:cs typeface="+mn-cs"/>
              </a:rPr>
              <a:t> exam does not support increased risk of OSA</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II. C.  What type of central sleep apnea might you expect to see on a sleep study?</a:t>
            </a:r>
          </a:p>
          <a:p>
            <a:r>
              <a:rPr lang="en-US" sz="1200" kern="1200" dirty="0" smtClean="0">
                <a:solidFill>
                  <a:schemeClr val="tx1"/>
                </a:solidFill>
                <a:effectLst/>
                <a:latin typeface="+mn-lt"/>
                <a:ea typeface="+mn-ea"/>
                <a:cs typeface="+mn-cs"/>
              </a:rPr>
              <a:t>What are the types of central sleep apnea?</a:t>
            </a:r>
          </a:p>
          <a:p>
            <a:pPr lvl="0"/>
            <a:r>
              <a:rPr lang="en-US" sz="1200" kern="1200" dirty="0" smtClean="0">
                <a:solidFill>
                  <a:schemeClr val="tx1"/>
                </a:solidFill>
                <a:effectLst/>
                <a:latin typeface="+mn-lt"/>
                <a:ea typeface="+mn-ea"/>
                <a:cs typeface="+mn-cs"/>
              </a:rPr>
              <a:t>Primary central sleep apnea</a:t>
            </a:r>
          </a:p>
          <a:p>
            <a:pPr lvl="0"/>
            <a:r>
              <a:rPr lang="en-US" sz="1200" kern="1200" dirty="0" smtClean="0">
                <a:solidFill>
                  <a:schemeClr val="tx1"/>
                </a:solidFill>
                <a:effectLst/>
                <a:latin typeface="+mn-lt"/>
                <a:ea typeface="+mn-ea"/>
                <a:cs typeface="+mn-cs"/>
              </a:rPr>
              <a:t>Secondary central sleep apnea</a:t>
            </a:r>
          </a:p>
          <a:p>
            <a:pPr lvl="1"/>
            <a:r>
              <a:rPr lang="en-US" sz="1200" kern="1200" dirty="0" err="1" smtClean="0">
                <a:solidFill>
                  <a:schemeClr val="tx1"/>
                </a:solidFill>
                <a:effectLst/>
                <a:latin typeface="+mn-lt"/>
                <a:ea typeface="+mn-ea"/>
                <a:cs typeface="+mn-cs"/>
              </a:rPr>
              <a:t>Cheyne</a:t>
            </a:r>
            <a:r>
              <a:rPr lang="en-US" sz="1200" kern="1200" dirty="0" smtClean="0">
                <a:solidFill>
                  <a:schemeClr val="tx1"/>
                </a:solidFill>
                <a:effectLst/>
                <a:latin typeface="+mn-lt"/>
                <a:ea typeface="+mn-ea"/>
                <a:cs typeface="+mn-cs"/>
              </a:rPr>
              <a:t> Stokes Respiration </a:t>
            </a:r>
          </a:p>
          <a:p>
            <a:pPr lvl="1"/>
            <a:r>
              <a:rPr lang="en-US" sz="1200" kern="1200" dirty="0" smtClean="0">
                <a:solidFill>
                  <a:schemeClr val="tx1"/>
                </a:solidFill>
                <a:effectLst/>
                <a:latin typeface="+mn-lt"/>
                <a:ea typeface="+mn-ea"/>
                <a:cs typeface="+mn-cs"/>
              </a:rPr>
              <a:t>Secondary to a medical condition – CNS diseases, neuromuscular disease, severe abnormalities in pulmonary mechanics (such as </a:t>
            </a:r>
            <a:r>
              <a:rPr lang="en-US" sz="1200" kern="1200" dirty="0" err="1" smtClean="0">
                <a:solidFill>
                  <a:schemeClr val="tx1"/>
                </a:solidFill>
                <a:effectLst/>
                <a:latin typeface="+mn-lt"/>
                <a:ea typeface="+mn-ea"/>
                <a:cs typeface="+mn-cs"/>
              </a:rPr>
              <a:t>kyphoscoliosis</a:t>
            </a:r>
            <a:r>
              <a:rPr lang="en-US" sz="1200" kern="1200" dirty="0" smtClean="0">
                <a:solidFill>
                  <a:schemeClr val="tx1"/>
                </a:solidFill>
                <a:effectLst/>
                <a:latin typeface="+mn-lt"/>
                <a:ea typeface="+mn-ea"/>
                <a:cs typeface="+mn-cs"/>
              </a:rPr>
              <a:t>)</a:t>
            </a:r>
          </a:p>
          <a:p>
            <a:pPr lvl="1"/>
            <a:r>
              <a:rPr lang="en-US" sz="1200" kern="1200" dirty="0" smtClean="0">
                <a:solidFill>
                  <a:schemeClr val="tx1"/>
                </a:solidFill>
                <a:effectLst/>
                <a:latin typeface="+mn-lt"/>
                <a:ea typeface="+mn-ea"/>
                <a:cs typeface="+mn-cs"/>
              </a:rPr>
              <a:t>Secondary to a drug or substance</a:t>
            </a:r>
          </a:p>
          <a:p>
            <a:pPr lvl="1"/>
            <a:r>
              <a:rPr lang="en-US" sz="1200" kern="1200" dirty="0" smtClean="0">
                <a:solidFill>
                  <a:schemeClr val="tx1"/>
                </a:solidFill>
                <a:effectLst/>
                <a:latin typeface="+mn-lt"/>
                <a:ea typeface="+mn-ea"/>
                <a:cs typeface="+mn-cs"/>
              </a:rPr>
              <a:t>High altitude periodic breathing</a:t>
            </a:r>
          </a:p>
          <a:p>
            <a:endParaRPr lang="en-US" dirty="0"/>
          </a:p>
        </p:txBody>
      </p:sp>
      <p:sp>
        <p:nvSpPr>
          <p:cNvPr id="4" name="Slide Number Placeholder 3"/>
          <p:cNvSpPr>
            <a:spLocks noGrp="1"/>
          </p:cNvSpPr>
          <p:nvPr>
            <p:ph type="sldNum" sz="quarter" idx="10"/>
          </p:nvPr>
        </p:nvSpPr>
        <p:spPr/>
        <p:txBody>
          <a:bodyPr/>
          <a:lstStyle/>
          <a:p>
            <a:fld id="{1C34CF7C-8972-A345-9828-F89C95C211E6}" type="slidenum">
              <a:rPr lang="en-US" smtClean="0"/>
              <a:t>6</a:t>
            </a:fld>
            <a:endParaRPr lang="en-US"/>
          </a:p>
        </p:txBody>
      </p:sp>
    </p:spTree>
    <p:extLst>
      <p:ext uri="{BB962C8B-B14F-4D97-AF65-F5344CB8AC3E}">
        <p14:creationId xmlns:p14="http://schemas.microsoft.com/office/powerpoint/2010/main" val="14472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IIIA.  How can the residual pulmonary edema and hypoxemia affect the sleep disordered breathing?</a:t>
            </a:r>
          </a:p>
          <a:p>
            <a:r>
              <a:rPr lang="en-US" sz="1200" kern="1200" dirty="0" smtClean="0">
                <a:solidFill>
                  <a:schemeClr val="tx1"/>
                </a:solidFill>
                <a:effectLst/>
                <a:latin typeface="+mn-lt"/>
                <a:ea typeface="+mn-ea"/>
                <a:cs typeface="+mn-cs"/>
              </a:rPr>
              <a:t>Pulmonary edema can increase work of breathing and contribute to hypoventilation.  Alternatively, the hypoxia and stretch receptor activation can result in hyperventilation.  In the case of this patient, acute respiratory alkalosis is consistent with hyperventilation. </a:t>
            </a:r>
          </a:p>
          <a:p>
            <a:r>
              <a:rPr lang="en-US" sz="1200" kern="1200" dirty="0" smtClean="0">
                <a:solidFill>
                  <a:schemeClr val="tx1"/>
                </a:solidFill>
                <a:effectLst/>
                <a:latin typeface="+mn-lt"/>
                <a:ea typeface="+mn-ea"/>
                <a:cs typeface="+mn-cs"/>
              </a:rPr>
              <a:t>Acute cardiogenic pulmonary edema can result in increased left atrial size/stretch, and this finding is associated with </a:t>
            </a:r>
            <a:r>
              <a:rPr lang="en-US" sz="1200" kern="1200" dirty="0" err="1" smtClean="0">
                <a:solidFill>
                  <a:schemeClr val="tx1"/>
                </a:solidFill>
                <a:effectLst/>
                <a:latin typeface="+mn-lt"/>
                <a:ea typeface="+mn-ea"/>
                <a:cs typeface="+mn-cs"/>
              </a:rPr>
              <a:t>Cheyne</a:t>
            </a:r>
            <a:r>
              <a:rPr lang="en-US" sz="1200" kern="1200" dirty="0" smtClean="0">
                <a:solidFill>
                  <a:schemeClr val="tx1"/>
                </a:solidFill>
                <a:effectLst/>
                <a:latin typeface="+mn-lt"/>
                <a:ea typeface="+mn-ea"/>
                <a:cs typeface="+mn-cs"/>
              </a:rPr>
              <a:t>-Stokes respiration in heart failure.  </a:t>
            </a:r>
          </a:p>
          <a:p>
            <a:r>
              <a:rPr lang="en-US" sz="1200" kern="1200" dirty="0" smtClean="0">
                <a:solidFill>
                  <a:schemeClr val="tx1"/>
                </a:solidFill>
                <a:effectLst/>
                <a:latin typeface="+mn-lt"/>
                <a:ea typeface="+mn-ea"/>
                <a:cs typeface="+mn-cs"/>
              </a:rPr>
              <a:t>Pulmonary edema and hypoxemia can also worsen the intermittent hypoxia associated with sleep disordered breathing.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III. B.  How can the respiratory alkalosis affect risk of sleep disordered breathing?</a:t>
            </a:r>
          </a:p>
          <a:p>
            <a:r>
              <a:rPr lang="en-US" sz="1200" kern="1200" dirty="0" smtClean="0">
                <a:solidFill>
                  <a:schemeClr val="tx1"/>
                </a:solidFill>
                <a:effectLst/>
                <a:latin typeface="+mn-lt"/>
                <a:ea typeface="+mn-ea"/>
                <a:cs typeface="+mn-cs"/>
              </a:rPr>
              <a:t>Respiratory alkalosis during wake can trigger </a:t>
            </a:r>
            <a:r>
              <a:rPr lang="en-US" sz="1200" kern="1200" dirty="0" err="1" smtClean="0">
                <a:solidFill>
                  <a:schemeClr val="tx1"/>
                </a:solidFill>
                <a:effectLst/>
                <a:latin typeface="+mn-lt"/>
                <a:ea typeface="+mn-ea"/>
                <a:cs typeface="+mn-cs"/>
              </a:rPr>
              <a:t>Cheyne</a:t>
            </a:r>
            <a:r>
              <a:rPr lang="en-US" sz="1200" kern="1200" dirty="0" smtClean="0">
                <a:solidFill>
                  <a:schemeClr val="tx1"/>
                </a:solidFill>
                <a:effectLst/>
                <a:latin typeface="+mn-lt"/>
                <a:ea typeface="+mn-ea"/>
                <a:cs typeface="+mn-cs"/>
              </a:rPr>
              <a:t> Stokes respiration in this patient.  The low PaCO2 can be below the apnea threshold at sleep onset, resulting in an apnea.  If the CO2 sensitivity is high, the ventilator response to the CO2 derangements can result in the periodicity of breathing seen in </a:t>
            </a:r>
            <a:r>
              <a:rPr lang="en-US" sz="1200" kern="1200" dirty="0" err="1" smtClean="0">
                <a:solidFill>
                  <a:schemeClr val="tx1"/>
                </a:solidFill>
                <a:effectLst/>
                <a:latin typeface="+mn-lt"/>
                <a:ea typeface="+mn-ea"/>
                <a:cs typeface="+mn-cs"/>
              </a:rPr>
              <a:t>Cheyne</a:t>
            </a:r>
            <a:r>
              <a:rPr lang="en-US" sz="1200" kern="1200" dirty="0" smtClean="0">
                <a:solidFill>
                  <a:schemeClr val="tx1"/>
                </a:solidFill>
                <a:effectLst/>
                <a:latin typeface="+mn-lt"/>
                <a:ea typeface="+mn-ea"/>
                <a:cs typeface="+mn-cs"/>
              </a:rPr>
              <a:t> Stokes respiration.  </a:t>
            </a:r>
          </a:p>
          <a:p>
            <a:r>
              <a:rPr lang="en-US" sz="1200" kern="1200" dirty="0" smtClean="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1C34CF7C-8972-A345-9828-F89C95C211E6}" type="slidenum">
              <a:rPr lang="en-US" smtClean="0"/>
              <a:t>8</a:t>
            </a:fld>
            <a:endParaRPr lang="en-US"/>
          </a:p>
        </p:txBody>
      </p:sp>
    </p:spTree>
    <p:extLst>
      <p:ext uri="{BB962C8B-B14F-4D97-AF65-F5344CB8AC3E}">
        <p14:creationId xmlns:p14="http://schemas.microsoft.com/office/powerpoint/2010/main" val="3564315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IIII. A) What does the sleep study show?</a:t>
            </a:r>
          </a:p>
          <a:p>
            <a:r>
              <a:rPr lang="en-US" sz="1200" kern="1200" dirty="0" err="1" smtClean="0">
                <a:solidFill>
                  <a:schemeClr val="tx1"/>
                </a:solidFill>
                <a:effectLst/>
                <a:latin typeface="+mn-lt"/>
                <a:ea typeface="+mn-ea"/>
                <a:cs typeface="+mn-cs"/>
              </a:rPr>
              <a:t>Cheyne</a:t>
            </a:r>
            <a:r>
              <a:rPr lang="en-US" sz="1200" kern="1200" dirty="0" smtClean="0">
                <a:solidFill>
                  <a:schemeClr val="tx1"/>
                </a:solidFill>
                <a:effectLst/>
                <a:latin typeface="+mn-lt"/>
                <a:ea typeface="+mn-ea"/>
                <a:cs typeface="+mn-cs"/>
              </a:rPr>
              <a:t> Stokes breathing – AASM definition</a:t>
            </a:r>
          </a:p>
          <a:p>
            <a:pPr lvl="1"/>
            <a:r>
              <a:rPr lang="en-US" sz="1200" kern="1200" dirty="0" smtClean="0">
                <a:solidFill>
                  <a:schemeClr val="tx1"/>
                </a:solidFill>
                <a:effectLst/>
                <a:latin typeface="+mn-lt"/>
                <a:ea typeface="+mn-ea"/>
                <a:cs typeface="+mn-cs"/>
              </a:rPr>
              <a:t>PSG reveals &gt;= 5 central apneas and/or central hypopneas per hour, and central events are &gt;50% of the total apneas and hypopneas</a:t>
            </a:r>
          </a:p>
          <a:p>
            <a:pPr lvl="1"/>
            <a:r>
              <a:rPr lang="en-US" sz="1200" kern="1200" dirty="0" smtClean="0">
                <a:solidFill>
                  <a:schemeClr val="tx1"/>
                </a:solidFill>
                <a:effectLst/>
                <a:latin typeface="+mn-lt"/>
                <a:ea typeface="+mn-ea"/>
                <a:cs typeface="+mn-cs"/>
              </a:rPr>
              <a:t>At least 3 consecutive central apnea/hypopneas separated by crescendo-decrescendo breathing with a cycle length of t least 40 seconds</a:t>
            </a:r>
          </a:p>
          <a:p>
            <a:pPr lvl="1"/>
            <a:r>
              <a:rPr lang="en-US" sz="1200" kern="1200" dirty="0" smtClean="0">
                <a:solidFill>
                  <a:schemeClr val="tx1"/>
                </a:solidFill>
                <a:effectLst/>
                <a:latin typeface="+mn-lt"/>
                <a:ea typeface="+mn-ea"/>
                <a:cs typeface="+mn-cs"/>
              </a:rPr>
              <a:t>Associated with atrial fibrillation/flutter, congestion heart failure or a neurological disorder</a:t>
            </a:r>
          </a:p>
          <a:p>
            <a:pPr lvl="1"/>
            <a:r>
              <a:rPr lang="en-US" sz="1200" kern="1200" dirty="0" smtClean="0">
                <a:solidFill>
                  <a:schemeClr val="tx1"/>
                </a:solidFill>
                <a:effectLst/>
                <a:latin typeface="+mn-lt"/>
                <a:ea typeface="+mn-ea"/>
                <a:cs typeface="+mn-cs"/>
              </a:rPr>
              <a:t>Symptoms of sleepiness, awakening SOB, snoring, witnessed apneas, or insomnia</a:t>
            </a:r>
          </a:p>
          <a:p>
            <a:pPr lvl="1"/>
            <a:r>
              <a:rPr lang="en-US" sz="1200" kern="1200" dirty="0" smtClean="0">
                <a:solidFill>
                  <a:schemeClr val="tx1"/>
                </a:solidFill>
                <a:effectLst/>
                <a:latin typeface="+mn-lt"/>
                <a:ea typeface="+mn-ea"/>
                <a:cs typeface="+mn-cs"/>
              </a:rPr>
              <a:t>Not explained by another sleep disorder, medical or neurological disorder, medication or substance use.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IIII. B) What potential causes of central sleep apnea does the patient have?</a:t>
            </a:r>
          </a:p>
          <a:p>
            <a:r>
              <a:rPr lang="en-US" sz="1200" kern="1200" dirty="0" smtClean="0">
                <a:solidFill>
                  <a:schemeClr val="tx1"/>
                </a:solidFill>
                <a:effectLst/>
                <a:latin typeface="+mn-lt"/>
                <a:ea typeface="+mn-ea"/>
                <a:cs typeface="+mn-cs"/>
              </a:rPr>
              <a:t>- systolic heart failure (especially with acute exacerbation, atrial fibrillation)</a:t>
            </a:r>
          </a:p>
          <a:p>
            <a:r>
              <a:rPr lang="en-US" sz="1200" kern="1200" dirty="0" smtClean="0">
                <a:solidFill>
                  <a:schemeClr val="tx1"/>
                </a:solidFill>
                <a:effectLst/>
                <a:latin typeface="+mn-lt"/>
                <a:ea typeface="+mn-ea"/>
                <a:cs typeface="+mn-cs"/>
              </a:rPr>
              <a:t>- enlarged left atrial size</a:t>
            </a:r>
          </a:p>
          <a:p>
            <a:r>
              <a:rPr lang="en-US" sz="1200" kern="1200" dirty="0" smtClean="0">
                <a:solidFill>
                  <a:schemeClr val="tx1"/>
                </a:solidFill>
                <a:effectLst/>
                <a:latin typeface="+mn-lt"/>
                <a:ea typeface="+mn-ea"/>
                <a:cs typeface="+mn-cs"/>
              </a:rPr>
              <a:t>- oxycodone use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IIII. C) How does the respiratory alkalosis contribute to the emergence of central sleep apnea in this patient?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sleep onset, the lower PaCO2 may fall below the apnea threshold, resulting in a central apnea.  The lower PaCO2 during wakefulness is often due to </a:t>
            </a:r>
            <a:r>
              <a:rPr lang="en-US" sz="1200" kern="1200" dirty="0" err="1" smtClean="0">
                <a:solidFill>
                  <a:schemeClr val="tx1"/>
                </a:solidFill>
                <a:effectLst/>
                <a:latin typeface="+mn-lt"/>
                <a:ea typeface="+mn-ea"/>
                <a:cs typeface="+mn-cs"/>
              </a:rPr>
              <a:t>chemoreflex</a:t>
            </a:r>
            <a:r>
              <a:rPr lang="en-US" sz="1200" kern="1200" dirty="0" smtClean="0">
                <a:solidFill>
                  <a:schemeClr val="tx1"/>
                </a:solidFill>
                <a:effectLst/>
                <a:latin typeface="+mn-lt"/>
                <a:ea typeface="+mn-ea"/>
                <a:cs typeface="+mn-cs"/>
              </a:rPr>
              <a:t> hypersensitivity, which would set a higher alveolar hyperventilation rate at baseline.  Associated to </a:t>
            </a:r>
            <a:r>
              <a:rPr lang="en-US" sz="1200" kern="1200" dirty="0" err="1" smtClean="0">
                <a:solidFill>
                  <a:schemeClr val="tx1"/>
                </a:solidFill>
                <a:effectLst/>
                <a:latin typeface="+mn-lt"/>
                <a:ea typeface="+mn-ea"/>
                <a:cs typeface="+mn-cs"/>
              </a:rPr>
              <a:t>chemoreflex</a:t>
            </a:r>
            <a:r>
              <a:rPr lang="en-US" sz="1200" kern="1200" dirty="0" smtClean="0">
                <a:solidFill>
                  <a:schemeClr val="tx1"/>
                </a:solidFill>
                <a:effectLst/>
                <a:latin typeface="+mn-lt"/>
                <a:ea typeface="+mn-ea"/>
                <a:cs typeface="+mn-cs"/>
              </a:rPr>
              <a:t> hypersensitivity is </a:t>
            </a:r>
            <a:r>
              <a:rPr lang="en-US" sz="1200" kern="1200" dirty="0" err="1" smtClean="0">
                <a:solidFill>
                  <a:schemeClr val="tx1"/>
                </a:solidFill>
                <a:effectLst/>
                <a:latin typeface="+mn-lt"/>
                <a:ea typeface="+mn-ea"/>
                <a:cs typeface="+mn-cs"/>
              </a:rPr>
              <a:t>hypercapneic</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ventilatory</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hyperresponsiveness</a:t>
            </a:r>
            <a:r>
              <a:rPr lang="en-US" sz="1200" kern="1200" dirty="0" smtClean="0">
                <a:solidFill>
                  <a:schemeClr val="tx1"/>
                </a:solidFill>
                <a:effectLst/>
                <a:latin typeface="+mn-lt"/>
                <a:ea typeface="+mn-ea"/>
                <a:cs typeface="+mn-cs"/>
              </a:rPr>
              <a:t> – in which the change in ventilation in response to fluctuations in CO2 are exaggerated, thus perpetuating the periodic breathing noted in </a:t>
            </a:r>
            <a:r>
              <a:rPr lang="en-US" sz="1200" kern="1200" dirty="0" err="1" smtClean="0">
                <a:solidFill>
                  <a:schemeClr val="tx1"/>
                </a:solidFill>
                <a:effectLst/>
                <a:latin typeface="+mn-lt"/>
                <a:ea typeface="+mn-ea"/>
                <a:cs typeface="+mn-cs"/>
              </a:rPr>
              <a:t>Cheyne</a:t>
            </a:r>
            <a:r>
              <a:rPr lang="en-US" sz="1200" kern="1200" dirty="0" smtClean="0">
                <a:solidFill>
                  <a:schemeClr val="tx1"/>
                </a:solidFill>
                <a:effectLst/>
                <a:latin typeface="+mn-lt"/>
                <a:ea typeface="+mn-ea"/>
                <a:cs typeface="+mn-cs"/>
              </a:rPr>
              <a:t> Stokes Respiration.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IIII.  D)  How would you treat this patient at this time?</a:t>
            </a:r>
          </a:p>
          <a:p>
            <a:pPr lvl="0"/>
            <a:r>
              <a:rPr lang="en-US" sz="1200" kern="1200" dirty="0" smtClean="0">
                <a:solidFill>
                  <a:schemeClr val="tx1"/>
                </a:solidFill>
                <a:effectLst/>
                <a:latin typeface="+mn-lt"/>
                <a:ea typeface="+mn-ea"/>
                <a:cs typeface="+mn-cs"/>
              </a:rPr>
              <a:t>Initial treatment directed at conditions that ay be causing or exacerbating CSA – heart failure, opioid use.</a:t>
            </a:r>
          </a:p>
          <a:p>
            <a:pPr lvl="0"/>
            <a:r>
              <a:rPr lang="en-US" sz="1200" kern="1200" dirty="0" smtClean="0">
                <a:solidFill>
                  <a:schemeClr val="tx1"/>
                </a:solidFill>
                <a:effectLst/>
                <a:latin typeface="+mn-lt"/>
                <a:ea typeface="+mn-ea"/>
                <a:cs typeface="+mn-cs"/>
              </a:rPr>
              <a:t>If symptoms persist, then CSA-specific therapy</a:t>
            </a:r>
          </a:p>
          <a:p>
            <a:pPr lvl="0"/>
            <a:r>
              <a:rPr lang="en-US" sz="1200" kern="1200" dirty="0" smtClean="0">
                <a:solidFill>
                  <a:schemeClr val="tx1"/>
                </a:solidFill>
                <a:effectLst/>
                <a:latin typeface="+mn-lt"/>
                <a:ea typeface="+mn-ea"/>
                <a:cs typeface="+mn-cs"/>
              </a:rPr>
              <a:t>If patient has severe consequences of CSA, then CSA-specific therapy is indicated</a:t>
            </a:r>
          </a:p>
          <a:p>
            <a:pPr lvl="0"/>
            <a:r>
              <a:rPr lang="en-US" sz="1200" kern="1200" dirty="0" smtClean="0">
                <a:solidFill>
                  <a:schemeClr val="tx1"/>
                </a:solidFill>
                <a:effectLst/>
                <a:latin typeface="+mn-lt"/>
                <a:ea typeface="+mn-ea"/>
                <a:cs typeface="+mn-cs"/>
              </a:rPr>
              <a:t>For hyperventilation-related CSA (primary CSA, CSR, medical condition, high altitude)</a:t>
            </a:r>
          </a:p>
          <a:p>
            <a:pPr lvl="1"/>
            <a:r>
              <a:rPr lang="en-US" sz="1200" kern="1200" dirty="0" smtClean="0">
                <a:solidFill>
                  <a:schemeClr val="tx1"/>
                </a:solidFill>
                <a:effectLst/>
                <a:latin typeface="+mn-lt"/>
                <a:ea typeface="+mn-ea"/>
                <a:cs typeface="+mn-cs"/>
              </a:rPr>
              <a:t>CPAP</a:t>
            </a:r>
          </a:p>
          <a:p>
            <a:pPr lvl="2"/>
            <a:r>
              <a:rPr lang="en-US" sz="1200" kern="1200" dirty="0" smtClean="0">
                <a:solidFill>
                  <a:schemeClr val="tx1"/>
                </a:solidFill>
                <a:effectLst/>
                <a:latin typeface="+mn-lt"/>
                <a:ea typeface="+mn-ea"/>
                <a:cs typeface="+mn-cs"/>
              </a:rPr>
              <a:t>Can be in-lab titration to eliminate central apneas</a:t>
            </a:r>
          </a:p>
          <a:p>
            <a:pPr lvl="2"/>
            <a:r>
              <a:rPr lang="en-US" sz="1200" kern="1200" dirty="0" smtClean="0">
                <a:solidFill>
                  <a:schemeClr val="tx1"/>
                </a:solidFill>
                <a:effectLst/>
                <a:latin typeface="+mn-lt"/>
                <a:ea typeface="+mn-ea"/>
                <a:cs typeface="+mn-cs"/>
              </a:rPr>
              <a:t>Also acceptable, as in </a:t>
            </a:r>
            <a:r>
              <a:rPr lang="en-US" sz="1200" kern="1200" dirty="0" err="1" smtClean="0">
                <a:solidFill>
                  <a:schemeClr val="tx1"/>
                </a:solidFill>
                <a:effectLst/>
                <a:latin typeface="+mn-lt"/>
                <a:ea typeface="+mn-ea"/>
                <a:cs typeface="+mn-cs"/>
              </a:rPr>
              <a:t>CanPAP</a:t>
            </a:r>
            <a:r>
              <a:rPr lang="en-US" sz="1200" kern="1200" dirty="0" smtClean="0">
                <a:solidFill>
                  <a:schemeClr val="tx1"/>
                </a:solidFill>
                <a:effectLst/>
                <a:latin typeface="+mn-lt"/>
                <a:ea typeface="+mn-ea"/>
                <a:cs typeface="+mn-cs"/>
              </a:rPr>
              <a:t> study, over 2-3 nights in hospital, start at CPAP 5 and titrate up to max CPAP 10.</a:t>
            </a:r>
          </a:p>
          <a:p>
            <a:pPr lvl="1"/>
            <a:r>
              <a:rPr lang="en-US" sz="1200" kern="1200" dirty="0" smtClean="0">
                <a:solidFill>
                  <a:schemeClr val="tx1"/>
                </a:solidFill>
                <a:effectLst/>
                <a:latin typeface="+mn-lt"/>
                <a:ea typeface="+mn-ea"/>
                <a:cs typeface="+mn-cs"/>
              </a:rPr>
              <a:t>ASV</a:t>
            </a:r>
          </a:p>
          <a:p>
            <a:pPr lvl="1"/>
            <a:r>
              <a:rPr lang="en-US" sz="1200" kern="1200" dirty="0" smtClean="0">
                <a:solidFill>
                  <a:schemeClr val="tx1"/>
                </a:solidFill>
                <a:effectLst/>
                <a:latin typeface="+mn-lt"/>
                <a:ea typeface="+mn-ea"/>
                <a:cs typeface="+mn-cs"/>
              </a:rPr>
              <a:t>BPAP with backup rate</a:t>
            </a:r>
          </a:p>
          <a:p>
            <a:pPr lvl="1"/>
            <a:r>
              <a:rPr lang="en-US" sz="1200" kern="1200" dirty="0" smtClean="0">
                <a:solidFill>
                  <a:schemeClr val="tx1"/>
                </a:solidFill>
                <a:effectLst/>
                <a:latin typeface="+mn-lt"/>
                <a:ea typeface="+mn-ea"/>
                <a:cs typeface="+mn-cs"/>
              </a:rPr>
              <a:t>All patients with hypoxemia during sleep should receive supplemental oxygen</a:t>
            </a:r>
          </a:p>
          <a:p>
            <a:endParaRPr lang="en-US" dirty="0"/>
          </a:p>
        </p:txBody>
      </p:sp>
      <p:sp>
        <p:nvSpPr>
          <p:cNvPr id="4" name="Slide Number Placeholder 3"/>
          <p:cNvSpPr>
            <a:spLocks noGrp="1"/>
          </p:cNvSpPr>
          <p:nvPr>
            <p:ph type="sldNum" sz="quarter" idx="10"/>
          </p:nvPr>
        </p:nvSpPr>
        <p:spPr/>
        <p:txBody>
          <a:bodyPr/>
          <a:lstStyle/>
          <a:p>
            <a:fld id="{1C34CF7C-8972-A345-9828-F89C95C211E6}" type="slidenum">
              <a:rPr lang="en-US" smtClean="0"/>
              <a:t>11</a:t>
            </a:fld>
            <a:endParaRPr lang="en-US"/>
          </a:p>
        </p:txBody>
      </p:sp>
    </p:spTree>
    <p:extLst>
      <p:ext uri="{BB962C8B-B14F-4D97-AF65-F5344CB8AC3E}">
        <p14:creationId xmlns:p14="http://schemas.microsoft.com/office/powerpoint/2010/main" val="1611116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99810-36F0-E74B-A2AD-675B328E919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3201258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99810-36F0-E74B-A2AD-675B328E919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3737303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99810-36F0-E74B-A2AD-675B328E919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3267282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99810-36F0-E74B-A2AD-675B328E919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3210651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99810-36F0-E74B-A2AD-675B328E9196}" type="datetimeFigureOut">
              <a:rPr lang="en-US" smtClean="0"/>
              <a:t>5/4/2015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621196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99810-36F0-E74B-A2AD-675B328E9196}"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2148723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99810-36F0-E74B-A2AD-675B328E9196}" type="datetimeFigureOut">
              <a:rPr lang="en-US" smtClean="0"/>
              <a:t>5/4/2015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921795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99810-36F0-E74B-A2AD-675B328E9196}" type="datetimeFigureOut">
              <a:rPr lang="en-US" smtClean="0"/>
              <a:t>5/4/2015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3683816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99810-36F0-E74B-A2AD-675B328E9196}" type="datetimeFigureOut">
              <a:rPr lang="en-US" smtClean="0"/>
              <a:t>5/4/2015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545022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99810-36F0-E74B-A2AD-675B328E9196}"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2361717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99810-36F0-E74B-A2AD-675B328E9196}" type="datetimeFigureOut">
              <a:rPr lang="en-US" smtClean="0"/>
              <a:t>5/4/2015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9CC913-4874-FF42-AD77-B60DE2B73C31}" type="slidenum">
              <a:rPr lang="en-US" smtClean="0"/>
              <a:t>‹#›</a:t>
            </a:fld>
            <a:endParaRPr lang="en-US"/>
          </a:p>
        </p:txBody>
      </p:sp>
    </p:spTree>
    <p:extLst>
      <p:ext uri="{BB962C8B-B14F-4D97-AF65-F5344CB8AC3E}">
        <p14:creationId xmlns:p14="http://schemas.microsoft.com/office/powerpoint/2010/main" val="3119632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99810-36F0-E74B-A2AD-675B328E9196}" type="datetimeFigureOut">
              <a:rPr lang="en-US" smtClean="0"/>
              <a:t>5/4/2015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CC913-4874-FF42-AD77-B60DE2B73C31}" type="slidenum">
              <a:rPr lang="en-US" smtClean="0"/>
              <a:t>‹#›</a:t>
            </a:fld>
            <a:endParaRPr lang="en-US"/>
          </a:p>
        </p:txBody>
      </p:sp>
    </p:spTree>
    <p:extLst>
      <p:ext uri="{BB962C8B-B14F-4D97-AF65-F5344CB8AC3E}">
        <p14:creationId xmlns:p14="http://schemas.microsoft.com/office/powerpoint/2010/main" val="872503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Central Sleep Apnea</a:t>
            </a:r>
            <a:br>
              <a:rPr lang="en-US" dirty="0" smtClean="0"/>
            </a:br>
            <a:r>
              <a:rPr lang="en-US" dirty="0" smtClean="0"/>
              <a:t>Problem Based Learning Module</a:t>
            </a:r>
            <a:endParaRPr lang="en-US" dirty="0"/>
          </a:p>
        </p:txBody>
      </p:sp>
      <p:sp>
        <p:nvSpPr>
          <p:cNvPr id="3" name="Subtitle 2"/>
          <p:cNvSpPr>
            <a:spLocks noGrp="1"/>
          </p:cNvSpPr>
          <p:nvPr>
            <p:ph type="subTitle" idx="1"/>
          </p:nvPr>
        </p:nvSpPr>
        <p:spPr/>
        <p:txBody>
          <a:bodyPr>
            <a:normAutofit/>
          </a:bodyPr>
          <a:lstStyle/>
          <a:p>
            <a:r>
              <a:rPr lang="en-US" sz="2800" dirty="0" err="1" smtClean="0">
                <a:solidFill>
                  <a:schemeClr val="tx1"/>
                </a:solidFill>
              </a:rPr>
              <a:t>Vidya</a:t>
            </a:r>
            <a:r>
              <a:rPr lang="en-US" sz="2800" dirty="0" smtClean="0">
                <a:solidFill>
                  <a:schemeClr val="tx1"/>
                </a:solidFill>
              </a:rPr>
              <a:t> </a:t>
            </a:r>
            <a:r>
              <a:rPr lang="en-US" sz="2800" smtClean="0">
                <a:solidFill>
                  <a:schemeClr val="tx1"/>
                </a:solidFill>
              </a:rPr>
              <a:t>Krishnan, </a:t>
            </a:r>
            <a:r>
              <a:rPr lang="en-US" sz="2800" dirty="0" smtClean="0">
                <a:solidFill>
                  <a:schemeClr val="tx1"/>
                </a:solidFill>
              </a:rPr>
              <a:t>and </a:t>
            </a:r>
            <a:r>
              <a:rPr lang="en-US" sz="2800" dirty="0" err="1" smtClean="0">
                <a:solidFill>
                  <a:schemeClr val="tx1"/>
                </a:solidFill>
              </a:rPr>
              <a:t>Sutapa</a:t>
            </a:r>
            <a:r>
              <a:rPr lang="en-US" sz="2800" dirty="0" smtClean="0">
                <a:solidFill>
                  <a:schemeClr val="tx1"/>
                </a:solidFill>
              </a:rPr>
              <a:t> </a:t>
            </a:r>
            <a:r>
              <a:rPr lang="en-US" sz="2800" dirty="0" smtClean="0">
                <a:solidFill>
                  <a:schemeClr val="tx1"/>
                </a:solidFill>
              </a:rPr>
              <a:t>Mukherjee</a:t>
            </a:r>
            <a:endParaRPr lang="en-US" sz="2800" dirty="0" smtClean="0">
              <a:solidFill>
                <a:schemeClr val="tx1"/>
              </a:solidFill>
            </a:endParaRPr>
          </a:p>
          <a:p>
            <a:r>
              <a:rPr lang="en-US" sz="2000" dirty="0">
                <a:solidFill>
                  <a:schemeClr val="tx1"/>
                </a:solidFill>
              </a:rPr>
              <a:t>for the Sleep Education for Pulmonary Fellows and </a:t>
            </a:r>
            <a:r>
              <a:rPr lang="en-US" sz="2000" dirty="0" smtClean="0">
                <a:solidFill>
                  <a:schemeClr val="tx1"/>
                </a:solidFill>
              </a:rPr>
              <a:t>Practitioners</a:t>
            </a:r>
            <a:r>
              <a:rPr lang="en-US" sz="2000" dirty="0">
                <a:solidFill>
                  <a:schemeClr val="tx1"/>
                </a:solidFill>
              </a:rPr>
              <a:t>, SRN ATS </a:t>
            </a:r>
            <a:r>
              <a:rPr lang="en-US" sz="2000" dirty="0" smtClean="0">
                <a:solidFill>
                  <a:schemeClr val="tx1"/>
                </a:solidFill>
              </a:rPr>
              <a:t>Committee</a:t>
            </a:r>
          </a:p>
          <a:p>
            <a:r>
              <a:rPr lang="en-US" sz="2000" dirty="0" smtClean="0">
                <a:solidFill>
                  <a:schemeClr val="tx1"/>
                </a:solidFill>
              </a:rPr>
              <a:t>2015</a:t>
            </a:r>
          </a:p>
        </p:txBody>
      </p:sp>
    </p:spTree>
    <p:extLst>
      <p:ext uri="{BB962C8B-B14F-4D97-AF65-F5344CB8AC3E}">
        <p14:creationId xmlns:p14="http://schemas.microsoft.com/office/powerpoint/2010/main" val="2445637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 Section IIII</a:t>
            </a:r>
            <a:endParaRPr lang="en-US" dirty="0"/>
          </a:p>
        </p:txBody>
      </p:sp>
      <p:sp>
        <p:nvSpPr>
          <p:cNvPr id="3" name="Content Placeholder 2"/>
          <p:cNvSpPr>
            <a:spLocks noGrp="1"/>
          </p:cNvSpPr>
          <p:nvPr>
            <p:ph idx="1"/>
          </p:nvPr>
        </p:nvSpPr>
        <p:spPr/>
        <p:txBody>
          <a:bodyPr/>
          <a:lstStyle/>
          <a:p>
            <a:pPr marL="0" indent="0">
              <a:buNone/>
            </a:pPr>
            <a:r>
              <a:rPr lang="en-US" dirty="0" smtClean="0"/>
              <a:t>A limited channel sleep study was available to the unit.  A representative 3-minute screen of the study is presented.  </a:t>
            </a:r>
            <a:endParaRPr lang="en-US" dirty="0"/>
          </a:p>
        </p:txBody>
      </p:sp>
      <p:pic>
        <p:nvPicPr>
          <p:cNvPr id="4" name="Picture 3"/>
          <p:cNvPicPr/>
          <p:nvPr/>
        </p:nvPicPr>
        <p:blipFill rotWithShape="1">
          <a:blip r:embed="rId2">
            <a:extLst>
              <a:ext uri="{28A0092B-C50C-407E-A947-70E740481C1C}">
                <a14:useLocalDpi xmlns:a14="http://schemas.microsoft.com/office/drawing/2010/main" val="0"/>
              </a:ext>
            </a:extLst>
          </a:blip>
          <a:srcRect t="51583" b="6999"/>
          <a:stretch/>
        </p:blipFill>
        <p:spPr bwMode="auto">
          <a:xfrm>
            <a:off x="1153326" y="3524564"/>
            <a:ext cx="7533474" cy="1822651"/>
          </a:xfrm>
          <a:prstGeom prst="rect">
            <a:avLst/>
          </a:prstGeom>
          <a:noFill/>
          <a:ln>
            <a:noFill/>
          </a:ln>
        </p:spPr>
      </p:pic>
      <p:sp>
        <p:nvSpPr>
          <p:cNvPr id="5" name="TextBox 4"/>
          <p:cNvSpPr txBox="1"/>
          <p:nvPr/>
        </p:nvSpPr>
        <p:spPr>
          <a:xfrm>
            <a:off x="802648" y="3573142"/>
            <a:ext cx="364202" cy="276999"/>
          </a:xfrm>
          <a:prstGeom prst="rect">
            <a:avLst/>
          </a:prstGeom>
          <a:noFill/>
        </p:spPr>
        <p:txBody>
          <a:bodyPr wrap="none" rtlCol="0">
            <a:spAutoFit/>
          </a:bodyPr>
          <a:lstStyle/>
          <a:p>
            <a:r>
              <a:rPr lang="en-US" sz="1200" dirty="0" smtClean="0"/>
              <a:t>HR</a:t>
            </a:r>
            <a:endParaRPr lang="en-US" sz="1200" dirty="0"/>
          </a:p>
        </p:txBody>
      </p:sp>
      <p:sp>
        <p:nvSpPr>
          <p:cNvPr id="6" name="TextBox 5"/>
          <p:cNvSpPr txBox="1"/>
          <p:nvPr/>
        </p:nvSpPr>
        <p:spPr>
          <a:xfrm>
            <a:off x="619254" y="3850141"/>
            <a:ext cx="547596" cy="276999"/>
          </a:xfrm>
          <a:prstGeom prst="rect">
            <a:avLst/>
          </a:prstGeom>
          <a:noFill/>
        </p:spPr>
        <p:txBody>
          <a:bodyPr wrap="none" rtlCol="0">
            <a:spAutoFit/>
          </a:bodyPr>
          <a:lstStyle/>
          <a:p>
            <a:r>
              <a:rPr lang="en-US" sz="1200" dirty="0" smtClean="0"/>
              <a:t>Snore</a:t>
            </a:r>
            <a:endParaRPr lang="en-US" sz="1200" dirty="0"/>
          </a:p>
        </p:txBody>
      </p:sp>
      <p:sp>
        <p:nvSpPr>
          <p:cNvPr id="7" name="TextBox 6"/>
          <p:cNvSpPr txBox="1"/>
          <p:nvPr/>
        </p:nvSpPr>
        <p:spPr>
          <a:xfrm>
            <a:off x="531565" y="4127140"/>
            <a:ext cx="635285" cy="276999"/>
          </a:xfrm>
          <a:prstGeom prst="rect">
            <a:avLst/>
          </a:prstGeom>
          <a:noFill/>
        </p:spPr>
        <p:txBody>
          <a:bodyPr wrap="none" rtlCol="0">
            <a:spAutoFit/>
          </a:bodyPr>
          <a:lstStyle/>
          <a:p>
            <a:r>
              <a:rPr lang="en-US" sz="1200" dirty="0" smtClean="0"/>
              <a:t>Airflow</a:t>
            </a:r>
            <a:endParaRPr lang="en-US" sz="1200" dirty="0"/>
          </a:p>
        </p:txBody>
      </p:sp>
      <p:sp>
        <p:nvSpPr>
          <p:cNvPr id="8" name="TextBox 7"/>
          <p:cNvSpPr txBox="1"/>
          <p:nvPr/>
        </p:nvSpPr>
        <p:spPr>
          <a:xfrm>
            <a:off x="630976" y="4510630"/>
            <a:ext cx="535874" cy="276999"/>
          </a:xfrm>
          <a:prstGeom prst="rect">
            <a:avLst/>
          </a:prstGeom>
          <a:noFill/>
        </p:spPr>
        <p:txBody>
          <a:bodyPr wrap="none" rtlCol="0">
            <a:spAutoFit/>
          </a:bodyPr>
          <a:lstStyle/>
          <a:p>
            <a:r>
              <a:rPr lang="en-US" sz="1200" dirty="0" smtClean="0"/>
              <a:t>Chest</a:t>
            </a:r>
            <a:endParaRPr lang="en-US" sz="1200" dirty="0"/>
          </a:p>
        </p:txBody>
      </p:sp>
      <p:sp>
        <p:nvSpPr>
          <p:cNvPr id="9" name="TextBox 8"/>
          <p:cNvSpPr txBox="1"/>
          <p:nvPr/>
        </p:nvSpPr>
        <p:spPr>
          <a:xfrm>
            <a:off x="731439" y="4787629"/>
            <a:ext cx="435411" cy="276999"/>
          </a:xfrm>
          <a:prstGeom prst="rect">
            <a:avLst/>
          </a:prstGeom>
          <a:noFill/>
        </p:spPr>
        <p:txBody>
          <a:bodyPr wrap="none" rtlCol="0">
            <a:spAutoFit/>
          </a:bodyPr>
          <a:lstStyle/>
          <a:p>
            <a:r>
              <a:rPr lang="en-US" sz="1200" dirty="0" err="1" smtClean="0"/>
              <a:t>Abd</a:t>
            </a:r>
            <a:endParaRPr lang="en-US" sz="1200" dirty="0"/>
          </a:p>
        </p:txBody>
      </p:sp>
      <p:sp>
        <p:nvSpPr>
          <p:cNvPr id="10" name="TextBox 9"/>
          <p:cNvSpPr txBox="1"/>
          <p:nvPr/>
        </p:nvSpPr>
        <p:spPr>
          <a:xfrm>
            <a:off x="648759" y="5070216"/>
            <a:ext cx="518091" cy="276999"/>
          </a:xfrm>
          <a:prstGeom prst="rect">
            <a:avLst/>
          </a:prstGeom>
          <a:noFill/>
        </p:spPr>
        <p:txBody>
          <a:bodyPr wrap="none" rtlCol="0">
            <a:spAutoFit/>
          </a:bodyPr>
          <a:lstStyle/>
          <a:p>
            <a:r>
              <a:rPr lang="en-US" sz="1200" dirty="0" smtClean="0"/>
              <a:t>SpO2</a:t>
            </a:r>
            <a:endParaRPr lang="en-US" sz="1200" dirty="0"/>
          </a:p>
        </p:txBody>
      </p:sp>
    </p:spTree>
    <p:extLst>
      <p:ext uri="{BB962C8B-B14F-4D97-AF65-F5344CB8AC3E}">
        <p14:creationId xmlns:p14="http://schemas.microsoft.com/office/powerpoint/2010/main" val="156900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 Section IIII</a:t>
            </a:r>
            <a:endParaRPr lang="en-US" dirty="0"/>
          </a:p>
        </p:txBody>
      </p:sp>
      <p:sp>
        <p:nvSpPr>
          <p:cNvPr id="3" name="Content Placeholder 2"/>
          <p:cNvSpPr>
            <a:spLocks noGrp="1"/>
          </p:cNvSpPr>
          <p:nvPr>
            <p:ph idx="1"/>
          </p:nvPr>
        </p:nvSpPr>
        <p:spPr/>
        <p:txBody>
          <a:bodyPr/>
          <a:lstStyle/>
          <a:p>
            <a:pPr marL="0" indent="0">
              <a:buNone/>
            </a:pPr>
            <a:r>
              <a:rPr lang="en-US" dirty="0" smtClean="0"/>
              <a:t>IIII. A) Are the nurse descriptions and the portable monitoring example consistent?</a:t>
            </a:r>
          </a:p>
          <a:p>
            <a:pPr marL="0" indent="0">
              <a:buNone/>
            </a:pPr>
            <a:r>
              <a:rPr lang="en-US" dirty="0" smtClean="0"/>
              <a:t>IIII. B) What potential causes of sleep apnea does the patient have?</a:t>
            </a:r>
          </a:p>
          <a:p>
            <a:pPr marL="0" indent="0">
              <a:buNone/>
            </a:pPr>
            <a:r>
              <a:rPr lang="en-US" dirty="0" smtClean="0"/>
              <a:t>IIII. C) How would you treat this patient at this time?</a:t>
            </a:r>
          </a:p>
          <a:p>
            <a:pPr marL="0" indent="0">
              <a:buNone/>
            </a:pPr>
            <a:r>
              <a:rPr lang="en-US" dirty="0" smtClean="0"/>
              <a:t>IIII. D) What are the management issues upon discharge from the MICU?</a:t>
            </a:r>
            <a:endParaRPr lang="en-US" dirty="0"/>
          </a:p>
        </p:txBody>
      </p:sp>
    </p:spTree>
    <p:extLst>
      <p:ext uri="{BB962C8B-B14F-4D97-AF65-F5344CB8AC3E}">
        <p14:creationId xmlns:p14="http://schemas.microsoft.com/office/powerpoint/2010/main" val="236226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 Section I</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A 75 year old obese male with chronic systolic heart failure, recalcitrant hypertension, and end-stage renal disease </a:t>
            </a:r>
            <a:r>
              <a:rPr lang="en-US" dirty="0" smtClean="0"/>
              <a:t>presented </a:t>
            </a:r>
            <a:r>
              <a:rPr lang="en-US" dirty="0"/>
              <a:t>to the emergency department of your hospital with sudden onset of shortness of breath and palpitations for the last 2 hours.  </a:t>
            </a:r>
            <a:endParaRPr lang="en-US" dirty="0" smtClean="0"/>
          </a:p>
          <a:p>
            <a:pPr marL="0" indent="0">
              <a:buNone/>
            </a:pPr>
            <a:endParaRPr lang="en-US" dirty="0"/>
          </a:p>
          <a:p>
            <a:pPr marL="0" indent="0">
              <a:buNone/>
            </a:pPr>
            <a:r>
              <a:rPr lang="en-US" dirty="0" smtClean="0"/>
              <a:t>Prior to </a:t>
            </a:r>
            <a:r>
              <a:rPr lang="en-US" dirty="0" smtClean="0">
                <a:solidFill>
                  <a:srgbClr val="000000"/>
                </a:solidFill>
              </a:rPr>
              <a:t>this episode, the patient reports no chest pain, palpitations or dyspnea at rest.  He does report dyspnea when walking up 2 flights of stairs.  He has been compliant </a:t>
            </a:r>
            <a:r>
              <a:rPr lang="en-US" dirty="0" smtClean="0"/>
              <a:t>with his medications and his cardiologist reported NYHA 2 heart failure at his last visit 2 months prior.  He has developed lower extremity edema over the last 24 hours.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18620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 Section II</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PMH: chronic systolic heart failure, hypertension, ESRD, chronic lower back pain</a:t>
            </a:r>
          </a:p>
          <a:p>
            <a:pPr marL="0" indent="0">
              <a:buNone/>
            </a:pPr>
            <a:r>
              <a:rPr lang="en-US" dirty="0" smtClean="0"/>
              <a:t>PSH: </a:t>
            </a:r>
            <a:r>
              <a:rPr lang="en-US" dirty="0" err="1" smtClean="0"/>
              <a:t>arteriovenous</a:t>
            </a:r>
            <a:r>
              <a:rPr lang="en-US" dirty="0" smtClean="0"/>
              <a:t> graft of left upper forearm</a:t>
            </a:r>
          </a:p>
          <a:p>
            <a:pPr marL="0" indent="0">
              <a:buNone/>
            </a:pPr>
            <a:r>
              <a:rPr lang="en-US" dirty="0" smtClean="0"/>
              <a:t>Medications: </a:t>
            </a:r>
            <a:r>
              <a:rPr lang="en-US" dirty="0" err="1" smtClean="0"/>
              <a:t>metoprolol</a:t>
            </a:r>
            <a:r>
              <a:rPr lang="en-US" dirty="0" smtClean="0"/>
              <a:t>, </a:t>
            </a:r>
            <a:r>
              <a:rPr lang="en-US" dirty="0" err="1" smtClean="0"/>
              <a:t>lisinopril</a:t>
            </a:r>
            <a:r>
              <a:rPr lang="en-US" dirty="0" smtClean="0"/>
              <a:t>, furosemide, spironolactone, oxycodone</a:t>
            </a:r>
          </a:p>
          <a:p>
            <a:pPr marL="0" indent="0">
              <a:buNone/>
            </a:pPr>
            <a:r>
              <a:rPr lang="en-US" dirty="0" smtClean="0"/>
              <a:t>Allergies: none</a:t>
            </a:r>
          </a:p>
          <a:p>
            <a:pPr marL="0" indent="0">
              <a:buNone/>
            </a:pPr>
            <a:r>
              <a:rPr lang="en-US" dirty="0" smtClean="0"/>
              <a:t>Social history: no smoking, alcohol, or illicit drug use history</a:t>
            </a:r>
          </a:p>
          <a:p>
            <a:pPr marL="0" indent="0">
              <a:buNone/>
            </a:pPr>
            <a:r>
              <a:rPr lang="en-US" dirty="0" smtClean="0"/>
              <a:t>Family history: both parents with HTN </a:t>
            </a:r>
            <a:endParaRPr lang="en-US" dirty="0"/>
          </a:p>
        </p:txBody>
      </p:sp>
    </p:spTree>
    <p:extLst>
      <p:ext uri="{BB962C8B-B14F-4D97-AF65-F5344CB8AC3E}">
        <p14:creationId xmlns:p14="http://schemas.microsoft.com/office/powerpoint/2010/main" val="3138852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 Section I</a:t>
            </a:r>
            <a:endParaRPr lang="en-US" dirty="0"/>
          </a:p>
        </p:txBody>
      </p:sp>
      <p:sp>
        <p:nvSpPr>
          <p:cNvPr id="3" name="Content Placeholder 2"/>
          <p:cNvSpPr>
            <a:spLocks noGrp="1"/>
          </p:cNvSpPr>
          <p:nvPr>
            <p:ph idx="1"/>
          </p:nvPr>
        </p:nvSpPr>
        <p:spPr/>
        <p:txBody>
          <a:bodyPr/>
          <a:lstStyle/>
          <a:p>
            <a:pPr marL="0" indent="0">
              <a:buNone/>
            </a:pPr>
            <a:r>
              <a:rPr lang="en-US" dirty="0" smtClean="0"/>
              <a:t>I.A)  In general, what risks for sleep disorders are in the presentation of this patient?</a:t>
            </a:r>
          </a:p>
          <a:p>
            <a:pPr marL="0" indent="0">
              <a:buNone/>
            </a:pPr>
            <a:r>
              <a:rPr lang="en-US" dirty="0" smtClean="0"/>
              <a:t>I. B) Specifically what are known risk factors for Central Sleep Apnea?</a:t>
            </a:r>
            <a:endParaRPr lang="en-US" dirty="0"/>
          </a:p>
        </p:txBody>
      </p:sp>
    </p:spTree>
    <p:extLst>
      <p:ext uri="{BB962C8B-B14F-4D97-AF65-F5344CB8AC3E}">
        <p14:creationId xmlns:p14="http://schemas.microsoft.com/office/powerpoint/2010/main" val="2678052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 Section II</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He had an irregularly irregular heart rhythm with a II/VI </a:t>
            </a:r>
            <a:r>
              <a:rPr lang="en-US" dirty="0" err="1" smtClean="0"/>
              <a:t>holosystolic</a:t>
            </a:r>
            <a:r>
              <a:rPr lang="en-US" dirty="0" smtClean="0"/>
              <a:t> murmur at the apex, and heart rate of ~120 beats per minute. Blood pressure was maintained around 130/70 mm Hg (close to his baseline).  Lung exam revealed crackles at the bases of the posterior lung fields bilaterally.  His oropharynx exam showed a Modified </a:t>
            </a:r>
            <a:r>
              <a:rPr lang="en-US" dirty="0" err="1" smtClean="0"/>
              <a:t>Mallampati</a:t>
            </a:r>
            <a:r>
              <a:rPr lang="en-US" dirty="0" smtClean="0"/>
              <a:t> of I, with normal tongue and jaw. </a:t>
            </a:r>
          </a:p>
          <a:p>
            <a:pPr marL="0" indent="0">
              <a:buNone/>
            </a:pPr>
            <a:endParaRPr lang="en-US" dirty="0"/>
          </a:p>
          <a:p>
            <a:pPr marL="0" indent="0">
              <a:buNone/>
            </a:pPr>
            <a:r>
              <a:rPr lang="en-US" dirty="0" smtClean="0"/>
              <a:t>The 12-lead electrocardiogram is consistent with atrial fibrillation with a rapid ventricular rate.   Echocardiogram from 4 months prior revealed an enlarged left atrium, left ventricular hypertrophy and left ventricular ejection fraction of 35%. His body mass index (BMI) is 34. </a:t>
            </a:r>
          </a:p>
          <a:p>
            <a:pPr marL="0" indent="0">
              <a:buNone/>
            </a:pPr>
            <a:endParaRPr lang="en-US" dirty="0"/>
          </a:p>
        </p:txBody>
      </p:sp>
    </p:spTree>
    <p:extLst>
      <p:ext uri="{BB962C8B-B14F-4D97-AF65-F5344CB8AC3E}">
        <p14:creationId xmlns:p14="http://schemas.microsoft.com/office/powerpoint/2010/main" val="2273402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 Section </a:t>
            </a:r>
            <a:r>
              <a:rPr lang="en-US" dirty="0" smtClean="0"/>
              <a:t>II</a:t>
            </a:r>
            <a:endParaRPr lang="en-US" dirty="0"/>
          </a:p>
        </p:txBody>
      </p:sp>
      <p:sp>
        <p:nvSpPr>
          <p:cNvPr id="3" name="Content Placeholder 2"/>
          <p:cNvSpPr>
            <a:spLocks noGrp="1"/>
          </p:cNvSpPr>
          <p:nvPr>
            <p:ph idx="1"/>
          </p:nvPr>
        </p:nvSpPr>
        <p:spPr/>
        <p:txBody>
          <a:bodyPr/>
          <a:lstStyle/>
          <a:p>
            <a:pPr marL="0" indent="0">
              <a:buNone/>
            </a:pPr>
            <a:r>
              <a:rPr lang="en-US" dirty="0" smtClean="0"/>
              <a:t>II. A. What is central sleep apnea?</a:t>
            </a:r>
          </a:p>
          <a:p>
            <a:pPr marL="0" indent="0">
              <a:buNone/>
            </a:pPr>
            <a:r>
              <a:rPr lang="en-US" dirty="0" smtClean="0"/>
              <a:t>II.  B.  Would your assessment for central sleep apnea risk alter with the given information?</a:t>
            </a:r>
          </a:p>
          <a:p>
            <a:pPr marL="0" indent="0">
              <a:buNone/>
            </a:pPr>
            <a:r>
              <a:rPr lang="en-US" dirty="0" smtClean="0"/>
              <a:t>II. C.  What are the </a:t>
            </a:r>
            <a:r>
              <a:rPr lang="en-US" dirty="0" err="1" smtClean="0"/>
              <a:t>syndromic</a:t>
            </a:r>
            <a:r>
              <a:rPr lang="en-US" dirty="0" smtClean="0"/>
              <a:t> presentations of central sleep apnea?  What type of central sleep apnea might you expect to see on a sleep study in this patient at this time?</a:t>
            </a:r>
            <a:endParaRPr lang="en-US" dirty="0"/>
          </a:p>
        </p:txBody>
      </p:sp>
    </p:spTree>
    <p:extLst>
      <p:ext uri="{BB962C8B-B14F-4D97-AF65-F5344CB8AC3E}">
        <p14:creationId xmlns:p14="http://schemas.microsoft.com/office/powerpoint/2010/main" val="4179752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 Section III</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He was admitted </a:t>
            </a:r>
            <a:r>
              <a:rPr lang="en-US" dirty="0" smtClean="0"/>
              <a:t>for </a:t>
            </a:r>
            <a:r>
              <a:rPr lang="en-US" dirty="0"/>
              <a:t>management of atrial fibrillation with rapid ventricular rate.  </a:t>
            </a:r>
            <a:r>
              <a:rPr lang="en-US" dirty="0" smtClean="0"/>
              <a:t>He was given one dose of </a:t>
            </a:r>
            <a:r>
              <a:rPr lang="en-US" dirty="0" err="1" smtClean="0"/>
              <a:t>metoprolol</a:t>
            </a:r>
            <a:r>
              <a:rPr lang="en-US" dirty="0" smtClean="0"/>
              <a:t> IV and his usual home </a:t>
            </a:r>
            <a:r>
              <a:rPr lang="en-US" dirty="0"/>
              <a:t>dose of </a:t>
            </a:r>
            <a:r>
              <a:rPr lang="en-US" dirty="0" err="1"/>
              <a:t>metoprolol</a:t>
            </a:r>
            <a:r>
              <a:rPr lang="en-US" dirty="0"/>
              <a:t> </a:t>
            </a:r>
            <a:r>
              <a:rPr lang="en-US" dirty="0" smtClean="0"/>
              <a:t>was </a:t>
            </a:r>
            <a:r>
              <a:rPr lang="en-US" dirty="0"/>
              <a:t>increased from 25mg twice a day to 75mg twice a day.  </a:t>
            </a:r>
            <a:r>
              <a:rPr lang="en-US" dirty="0" smtClean="0"/>
              <a:t>His usual dose of oxycodone for chronic </a:t>
            </a:r>
            <a:r>
              <a:rPr lang="en-US" dirty="0"/>
              <a:t>back </a:t>
            </a:r>
            <a:r>
              <a:rPr lang="en-US" dirty="0" smtClean="0"/>
              <a:t>pain </a:t>
            </a:r>
            <a:r>
              <a:rPr lang="en-US" dirty="0"/>
              <a:t>was continued during his hospital </a:t>
            </a:r>
            <a:r>
              <a:rPr lang="en-US" dirty="0" smtClean="0"/>
              <a:t>stay. </a:t>
            </a:r>
          </a:p>
          <a:p>
            <a:pPr marL="0" indent="0">
              <a:buNone/>
            </a:pPr>
            <a:endParaRPr lang="en-US" dirty="0"/>
          </a:p>
          <a:p>
            <a:pPr marL="0" indent="0">
              <a:buNone/>
            </a:pPr>
            <a:r>
              <a:rPr lang="en-US" dirty="0" smtClean="0"/>
              <a:t>His heart rate was controlled to ~80bpm, and the patient spontaneously converted to normal sinus rhythm.  However, pulmonary exam and CXR were still consistent with pulmonary edema.  SpO2 is 85% on room air and 92% on 4Lpm O2 by nasal cannula.  The ABG on 4Lpm O2 Is 7.38/28/60</a:t>
            </a:r>
            <a:endParaRPr lang="en-US" dirty="0"/>
          </a:p>
        </p:txBody>
      </p:sp>
    </p:spTree>
    <p:extLst>
      <p:ext uri="{BB962C8B-B14F-4D97-AF65-F5344CB8AC3E}">
        <p14:creationId xmlns:p14="http://schemas.microsoft.com/office/powerpoint/2010/main" val="697385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 Section III</a:t>
            </a:r>
            <a:endParaRPr lang="en-US" dirty="0"/>
          </a:p>
        </p:txBody>
      </p:sp>
      <p:sp>
        <p:nvSpPr>
          <p:cNvPr id="3" name="Content Placeholder 2"/>
          <p:cNvSpPr>
            <a:spLocks noGrp="1"/>
          </p:cNvSpPr>
          <p:nvPr>
            <p:ph idx="1"/>
          </p:nvPr>
        </p:nvSpPr>
        <p:spPr/>
        <p:txBody>
          <a:bodyPr/>
          <a:lstStyle/>
          <a:p>
            <a:pPr marL="0" indent="0">
              <a:buNone/>
            </a:pPr>
            <a:r>
              <a:rPr lang="en-US" dirty="0" smtClean="0"/>
              <a:t>III. A.  How can pulmonary edema and hypoxemia affect the patterning of breathing during sleep?</a:t>
            </a:r>
          </a:p>
          <a:p>
            <a:pPr marL="0" indent="0">
              <a:buNone/>
            </a:pPr>
            <a:r>
              <a:rPr lang="en-US" dirty="0" smtClean="0"/>
              <a:t>III. B.  How does the respiratory alkalosis affect sleep (and wake) disordered breathing?</a:t>
            </a:r>
          </a:p>
        </p:txBody>
      </p:sp>
    </p:spTree>
    <p:extLst>
      <p:ext uri="{BB962C8B-B14F-4D97-AF65-F5344CB8AC3E}">
        <p14:creationId xmlns:p14="http://schemas.microsoft.com/office/powerpoint/2010/main" val="1879705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 Section IIII</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Overnight, the ICU nurses noted </a:t>
            </a:r>
            <a:r>
              <a:rPr lang="en-US" dirty="0" smtClean="0"/>
              <a:t>an abnormal </a:t>
            </a:r>
            <a:r>
              <a:rPr lang="en-US" dirty="0"/>
              <a:t>breathing pattern, and called you into the room to observe these witnessed pauses in breathing.  The patient had a period of tachypnea and deep breaths, followed by slower and shallower breaths, followed by a period of complete cessation of breathing for approximately 30 seconds.  There was no apparent respiratory effort during these witnessed pauses in breathing.  The O2 saturations were oscillating from 92-94% to 85-87% while he was sleeping.</a:t>
            </a:r>
            <a:r>
              <a:rPr lang="en-US" dirty="0" smtClean="0">
                <a:effectLst/>
              </a:rPr>
              <a:t> </a:t>
            </a:r>
            <a:endParaRPr lang="en-US" dirty="0"/>
          </a:p>
        </p:txBody>
      </p:sp>
    </p:spTree>
    <p:extLst>
      <p:ext uri="{BB962C8B-B14F-4D97-AF65-F5344CB8AC3E}">
        <p14:creationId xmlns:p14="http://schemas.microsoft.com/office/powerpoint/2010/main" val="2037747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1283</TotalTime>
  <Words>1031</Words>
  <Application>Microsoft Office PowerPoint</Application>
  <PresentationFormat>On-screen Show (4:3)</PresentationFormat>
  <Paragraphs>118</Paragraphs>
  <Slides>11</Slides>
  <Notes>4</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Central Sleep Apnea Problem Based Learning Module</vt:lpstr>
      <vt:lpstr>Case – Section I</vt:lpstr>
      <vt:lpstr>Case – Section II</vt:lpstr>
      <vt:lpstr>Questions – Section I</vt:lpstr>
      <vt:lpstr>Case – Section II</vt:lpstr>
      <vt:lpstr>Questions – Section II</vt:lpstr>
      <vt:lpstr>Case – Section III</vt:lpstr>
      <vt:lpstr>Questions – Section III</vt:lpstr>
      <vt:lpstr>Case – Section IIII</vt:lpstr>
      <vt:lpstr>Case – Section IIII</vt:lpstr>
      <vt:lpstr>Questions – Section IIII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Central Sleep Apnea Problem Based Learning Module</dc:title>
  <dc:creator>Vidya Krishnan</dc:creator>
  <cp:lastModifiedBy>Shirin Shafazand</cp:lastModifiedBy>
  <cp:revision>20</cp:revision>
  <dcterms:created xsi:type="dcterms:W3CDTF">2014-05-30T19:10:44Z</dcterms:created>
  <dcterms:modified xsi:type="dcterms:W3CDTF">2015-05-05T01:34:35Z</dcterms:modified>
</cp:coreProperties>
</file>