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72" r:id="rId6"/>
    <p:sldId id="260" r:id="rId7"/>
    <p:sldId id="261" r:id="rId8"/>
    <p:sldId id="269" r:id="rId9"/>
    <p:sldId id="262" r:id="rId10"/>
    <p:sldId id="264" r:id="rId11"/>
    <p:sldId id="263" r:id="rId12"/>
    <p:sldId id="265" r:id="rId13"/>
    <p:sldId id="266" r:id="rId14"/>
    <p:sldId id="273" r:id="rId15"/>
    <p:sldId id="274" r:id="rId16"/>
    <p:sldId id="275" r:id="rId17"/>
    <p:sldId id="276" r:id="rId18"/>
    <p:sldId id="277" r:id="rId19"/>
    <p:sldId id="278" r:id="rId20"/>
    <p:sldId id="279" r:id="rId21"/>
    <p:sldId id="280" r:id="rId22"/>
    <p:sldId id="26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yshankar Balachandra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741" autoAdjust="0"/>
  </p:normalViewPr>
  <p:slideViewPr>
    <p:cSldViewPr>
      <p:cViewPr>
        <p:scale>
          <a:sx n="88" d="100"/>
          <a:sy n="88" d="100"/>
        </p:scale>
        <p:origin x="-797" y="1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633CA0-6044-4875-8826-F95C21356CB5}" type="datetimeFigureOut">
              <a:rPr lang="en-US" smtClean="0"/>
              <a:t>11/19/2014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B40FEE-E81D-45D1-8FB5-DEAAC6C7F2C6}" type="slidenum">
              <a:rPr lang="en-US" smtClean="0"/>
              <a:t>‹#›</a:t>
            </a:fld>
            <a:endParaRPr lang="en-US"/>
          </a:p>
        </p:txBody>
      </p:sp>
    </p:spTree>
    <p:extLst>
      <p:ext uri="{BB962C8B-B14F-4D97-AF65-F5344CB8AC3E}">
        <p14:creationId xmlns:p14="http://schemas.microsoft.com/office/powerpoint/2010/main" val="2857189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EAB40FEE-E81D-45D1-8FB5-DEAAC6C7F2C6}" type="slidenum">
              <a:rPr lang="en-US" smtClean="0"/>
              <a:t>2</a:t>
            </a:fld>
            <a:endParaRPr lang="en-US"/>
          </a:p>
        </p:txBody>
      </p:sp>
    </p:spTree>
    <p:extLst>
      <p:ext uri="{BB962C8B-B14F-4D97-AF65-F5344CB8AC3E}">
        <p14:creationId xmlns:p14="http://schemas.microsoft.com/office/powerpoint/2010/main" val="3933318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EAB40FEE-E81D-45D1-8FB5-DEAAC6C7F2C6}" type="slidenum">
              <a:rPr lang="en-US" smtClean="0"/>
              <a:t>3</a:t>
            </a:fld>
            <a:endParaRPr lang="en-US"/>
          </a:p>
        </p:txBody>
      </p:sp>
    </p:spTree>
    <p:extLst>
      <p:ext uri="{BB962C8B-B14F-4D97-AF65-F5344CB8AC3E}">
        <p14:creationId xmlns:p14="http://schemas.microsoft.com/office/powerpoint/2010/main" val="2687030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EAB40FEE-E81D-45D1-8FB5-DEAAC6C7F2C6}" type="slidenum">
              <a:rPr lang="en-US" smtClean="0"/>
              <a:t>5</a:t>
            </a:fld>
            <a:endParaRPr lang="en-US"/>
          </a:p>
        </p:txBody>
      </p:sp>
    </p:spTree>
    <p:extLst>
      <p:ext uri="{BB962C8B-B14F-4D97-AF65-F5344CB8AC3E}">
        <p14:creationId xmlns:p14="http://schemas.microsoft.com/office/powerpoint/2010/main" val="1759695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EAB40FEE-E81D-45D1-8FB5-DEAAC6C7F2C6}" type="slidenum">
              <a:rPr lang="en-US" smtClean="0"/>
              <a:t>6</a:t>
            </a:fld>
            <a:endParaRPr lang="en-US"/>
          </a:p>
        </p:txBody>
      </p:sp>
    </p:spTree>
    <p:extLst>
      <p:ext uri="{BB962C8B-B14F-4D97-AF65-F5344CB8AC3E}">
        <p14:creationId xmlns:p14="http://schemas.microsoft.com/office/powerpoint/2010/main" val="2174664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treatments are the topic</a:t>
            </a:r>
            <a:r>
              <a:rPr lang="en-US" baseline="0" dirty="0" smtClean="0"/>
              <a:t> of the next slide</a:t>
            </a:r>
            <a:endParaRPr lang="en-US" dirty="0"/>
          </a:p>
        </p:txBody>
      </p:sp>
      <p:sp>
        <p:nvSpPr>
          <p:cNvPr id="4" name="Slide Number Placeholder 3"/>
          <p:cNvSpPr>
            <a:spLocks noGrp="1"/>
          </p:cNvSpPr>
          <p:nvPr>
            <p:ph type="sldNum" sz="quarter" idx="10"/>
          </p:nvPr>
        </p:nvSpPr>
        <p:spPr/>
        <p:txBody>
          <a:bodyPr/>
          <a:lstStyle/>
          <a:p>
            <a:fld id="{EAB40FEE-E81D-45D1-8FB5-DEAAC6C7F2C6}" type="slidenum">
              <a:rPr lang="en-US" smtClean="0"/>
              <a:t>11</a:t>
            </a:fld>
            <a:endParaRPr lang="en-US"/>
          </a:p>
        </p:txBody>
      </p:sp>
    </p:spTree>
    <p:extLst>
      <p:ext uri="{BB962C8B-B14F-4D97-AF65-F5344CB8AC3E}">
        <p14:creationId xmlns:p14="http://schemas.microsoft.com/office/powerpoint/2010/main" val="2228911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90CD57-205A-4DBB-A853-A3C728468D3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287046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0CD57-205A-4DBB-A853-A3C728468D3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22360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0CD57-205A-4DBB-A853-A3C728468D3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2498856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90CD57-205A-4DBB-A853-A3C728468D3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147376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90CD57-205A-4DBB-A853-A3C728468D3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287530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90CD57-205A-4DBB-A853-A3C728468D37}" type="datetimeFigureOut">
              <a:rPr lang="en-US" smtClean="0"/>
              <a:t>11/19/2014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802135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90CD57-205A-4DBB-A853-A3C728468D37}" type="datetimeFigureOut">
              <a:rPr lang="en-US" smtClean="0"/>
              <a:t>11/19/2014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066051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90CD57-205A-4DBB-A853-A3C728468D37}" type="datetimeFigureOut">
              <a:rPr lang="en-US" smtClean="0"/>
              <a:t>11/19/2014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457290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0CD57-205A-4DBB-A853-A3C728468D37}" type="datetimeFigureOut">
              <a:rPr lang="en-US" smtClean="0"/>
              <a:t>11/19/2014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05823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0CD57-205A-4DBB-A853-A3C728468D37}" type="datetimeFigureOut">
              <a:rPr lang="en-US" smtClean="0"/>
              <a:t>11/19/2014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803623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0CD57-205A-4DBB-A853-A3C728468D37}" type="datetimeFigureOut">
              <a:rPr lang="en-US" smtClean="0"/>
              <a:t>11/19/2014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A5C9F-306B-47FB-B93C-3E6AD8B73BDF}" type="slidenum">
              <a:rPr lang="en-US" smtClean="0"/>
              <a:t>‹#›</a:t>
            </a:fld>
            <a:endParaRPr lang="en-US"/>
          </a:p>
        </p:txBody>
      </p:sp>
    </p:spTree>
    <p:extLst>
      <p:ext uri="{BB962C8B-B14F-4D97-AF65-F5344CB8AC3E}">
        <p14:creationId xmlns:p14="http://schemas.microsoft.com/office/powerpoint/2010/main" val="350242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0CD57-205A-4DBB-A853-A3C728468D37}" type="datetimeFigureOut">
              <a:rPr lang="en-US" smtClean="0"/>
              <a:t>11/19/2014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6A5C9F-306B-47FB-B93C-3E6AD8B73BDF}" type="slidenum">
              <a:rPr lang="en-US" smtClean="0"/>
              <a:t>‹#›</a:t>
            </a:fld>
            <a:endParaRPr lang="en-US"/>
          </a:p>
        </p:txBody>
      </p:sp>
    </p:spTree>
    <p:extLst>
      <p:ext uri="{BB962C8B-B14F-4D97-AF65-F5344CB8AC3E}">
        <p14:creationId xmlns:p14="http://schemas.microsoft.com/office/powerpoint/2010/main" val="4098244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Pediatric Obstructive Sleep Apnea</a:t>
            </a:r>
            <a:br>
              <a:rPr lang="en-US" dirty="0" smtClean="0"/>
            </a:br>
            <a:r>
              <a:rPr lang="en-US" dirty="0" smtClean="0"/>
              <a:t>Case Study</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solidFill>
                  <a:schemeClr val="tx1"/>
                </a:solidFill>
              </a:rPr>
              <a:t>Margaret-Ann </a:t>
            </a:r>
            <a:r>
              <a:rPr lang="en-US" dirty="0" err="1" smtClean="0">
                <a:solidFill>
                  <a:schemeClr val="tx1"/>
                </a:solidFill>
              </a:rPr>
              <a:t>Carno</a:t>
            </a:r>
            <a:r>
              <a:rPr lang="en-US" dirty="0" smtClean="0">
                <a:solidFill>
                  <a:schemeClr val="tx1"/>
                </a:solidFill>
              </a:rPr>
              <a:t> PhD, CPNP, D,ABSM</a:t>
            </a:r>
          </a:p>
          <a:p>
            <a:r>
              <a:rPr lang="en-US" sz="2600" i="1" dirty="0" smtClean="0">
                <a:solidFill>
                  <a:schemeClr val="tx1"/>
                </a:solidFill>
              </a:rPr>
              <a:t>for the Sleep Education for Pulmonary Fellows and Practitioners, SRN ATS Committee</a:t>
            </a:r>
          </a:p>
          <a:p>
            <a:r>
              <a:rPr lang="en-US" dirty="0" smtClean="0">
                <a:solidFill>
                  <a:schemeClr val="tx1"/>
                </a:solidFill>
              </a:rPr>
              <a:t>April 2014</a:t>
            </a:r>
            <a:endParaRPr lang="en-US" dirty="0">
              <a:solidFill>
                <a:schemeClr val="tx1"/>
              </a:solidFill>
            </a:endParaRPr>
          </a:p>
        </p:txBody>
      </p:sp>
    </p:spTree>
    <p:extLst>
      <p:ext uri="{BB962C8B-B14F-4D97-AF65-F5344CB8AC3E}">
        <p14:creationId xmlns:p14="http://schemas.microsoft.com/office/powerpoint/2010/main" val="3073009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What treatment options are available for sleep disordered breathing and what would you recommend for this patient?</a:t>
            </a:r>
          </a:p>
          <a:p>
            <a:endParaRPr lang="en-US" dirty="0" smtClean="0"/>
          </a:p>
          <a:p>
            <a:endParaRPr lang="en-US" dirty="0" smtClean="0"/>
          </a:p>
        </p:txBody>
      </p:sp>
    </p:spTree>
    <p:extLst>
      <p:ext uri="{BB962C8B-B14F-4D97-AF65-F5344CB8AC3E}">
        <p14:creationId xmlns:p14="http://schemas.microsoft.com/office/powerpoint/2010/main" val="55129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Part III: Treatment and more questions to Ponder</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a:t>D</a:t>
            </a:r>
            <a:r>
              <a:rPr lang="en-US" dirty="0" smtClean="0"/>
              <a:t>o you make and present treatment options/recommendations based on PSG alone?</a:t>
            </a:r>
          </a:p>
          <a:p>
            <a:pPr marL="0" indent="0">
              <a:buNone/>
            </a:pPr>
            <a:endParaRPr lang="en-US" dirty="0"/>
          </a:p>
          <a:p>
            <a:pPr marL="0" indent="0">
              <a:buNone/>
            </a:pPr>
            <a:r>
              <a:rPr lang="en-US" dirty="0" smtClean="0"/>
              <a:t>Mom asks how her son’s sleep apnea relates to his asthma, eczema and his daytime behavior </a:t>
            </a:r>
          </a:p>
          <a:p>
            <a:pPr marL="0" indent="0">
              <a:buNone/>
            </a:pPr>
            <a:r>
              <a:rPr lang="en-US" dirty="0" smtClean="0"/>
              <a:t>How would you answer her?</a:t>
            </a:r>
            <a:endParaRPr lang="en-US" dirty="0"/>
          </a:p>
        </p:txBody>
      </p:sp>
    </p:spTree>
    <p:extLst>
      <p:ext uri="{BB962C8B-B14F-4D97-AF65-F5344CB8AC3E}">
        <p14:creationId xmlns:p14="http://schemas.microsoft.com/office/powerpoint/2010/main" val="1512978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Part III: Treatment</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After some discussion</a:t>
            </a:r>
            <a:r>
              <a:rPr lang="en-US" dirty="0"/>
              <a:t> </a:t>
            </a:r>
            <a:r>
              <a:rPr lang="en-US" dirty="0" smtClean="0"/>
              <a:t>with mom she agrees to  bring her son to see an ENT doctor for a possible T&amp;A.</a:t>
            </a:r>
          </a:p>
          <a:p>
            <a:pPr marL="0" indent="0">
              <a:buNone/>
            </a:pPr>
            <a:endParaRPr lang="en-US" dirty="0" smtClean="0"/>
          </a:p>
          <a:p>
            <a:r>
              <a:rPr lang="en-US" dirty="0" smtClean="0"/>
              <a:t>Your office assists in making the appointment for mom. What information is relevant for the referral?</a:t>
            </a:r>
            <a:endParaRPr lang="en-US" dirty="0"/>
          </a:p>
        </p:txBody>
      </p:sp>
    </p:spTree>
    <p:extLst>
      <p:ext uri="{BB962C8B-B14F-4D97-AF65-F5344CB8AC3E}">
        <p14:creationId xmlns:p14="http://schemas.microsoft.com/office/powerpoint/2010/main" val="1412034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Why is T&amp;A first line treatment for children with  OSA?</a:t>
            </a:r>
          </a:p>
          <a:p>
            <a:endParaRPr lang="en-US" dirty="0" smtClean="0"/>
          </a:p>
          <a:p>
            <a:r>
              <a:rPr lang="en-US" dirty="0" smtClean="0"/>
              <a:t>What are the chances that a T&amp;A will completely cure this child’s OSA?</a:t>
            </a:r>
          </a:p>
          <a:p>
            <a:endParaRPr lang="en-US" dirty="0" smtClean="0"/>
          </a:p>
          <a:p>
            <a:r>
              <a:rPr lang="en-US" dirty="0" smtClean="0"/>
              <a:t>Would you repeat the overnight PSG after surgery? Why or Why not?</a:t>
            </a:r>
          </a:p>
          <a:p>
            <a:endParaRPr lang="en-US" dirty="0" smtClean="0"/>
          </a:p>
          <a:p>
            <a:endParaRPr lang="en-US" dirty="0"/>
          </a:p>
        </p:txBody>
      </p:sp>
    </p:spTree>
    <p:extLst>
      <p:ext uri="{BB962C8B-B14F-4D97-AF65-F5344CB8AC3E}">
        <p14:creationId xmlns:p14="http://schemas.microsoft.com/office/powerpoint/2010/main" val="551297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Mom and the child returns 12 weeks after the T&amp;A. There were no complications but mom states that the snoring has decreased only a little. </a:t>
            </a:r>
            <a:endParaRPr lang="en-US" dirty="0"/>
          </a:p>
        </p:txBody>
      </p:sp>
    </p:spTree>
    <p:extLst>
      <p:ext uri="{BB962C8B-B14F-4D97-AF65-F5344CB8AC3E}">
        <p14:creationId xmlns:p14="http://schemas.microsoft.com/office/powerpoint/2010/main" val="825842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p>
        </p:txBody>
      </p:sp>
      <p:sp>
        <p:nvSpPr>
          <p:cNvPr id="3" name="Content Placeholder 2"/>
          <p:cNvSpPr>
            <a:spLocks noGrp="1"/>
          </p:cNvSpPr>
          <p:nvPr>
            <p:ph idx="1"/>
          </p:nvPr>
        </p:nvSpPr>
        <p:spPr/>
        <p:txBody>
          <a:bodyPr/>
          <a:lstStyle/>
          <a:p>
            <a:r>
              <a:rPr lang="en-US" dirty="0" smtClean="0"/>
              <a:t>Why do you think that the snoring and daytime symptoms have not resolved completely?</a:t>
            </a:r>
          </a:p>
          <a:p>
            <a:r>
              <a:rPr lang="en-US" dirty="0" smtClean="0"/>
              <a:t>What do you do now?</a:t>
            </a:r>
            <a:endParaRPr lang="en-US" dirty="0"/>
          </a:p>
        </p:txBody>
      </p:sp>
    </p:spTree>
    <p:extLst>
      <p:ext uri="{BB962C8B-B14F-4D97-AF65-F5344CB8AC3E}">
        <p14:creationId xmlns:p14="http://schemas.microsoft.com/office/powerpoint/2010/main" val="3384438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After talking at length with mom, she agrees to bring the child back for a repeat overnight sleep study</a:t>
            </a:r>
          </a:p>
          <a:p>
            <a:r>
              <a:rPr lang="en-US" dirty="0" smtClean="0"/>
              <a:t>The results of the study : Obstructive AHI 6 events/hour</a:t>
            </a:r>
            <a:endParaRPr lang="en-US" dirty="0"/>
          </a:p>
        </p:txBody>
      </p:sp>
    </p:spTree>
    <p:extLst>
      <p:ext uri="{BB962C8B-B14F-4D97-AF65-F5344CB8AC3E}">
        <p14:creationId xmlns:p14="http://schemas.microsoft.com/office/powerpoint/2010/main" val="13510633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p>
        </p:txBody>
      </p:sp>
      <p:sp>
        <p:nvSpPr>
          <p:cNvPr id="3" name="Content Placeholder 2"/>
          <p:cNvSpPr>
            <a:spLocks noGrp="1"/>
          </p:cNvSpPr>
          <p:nvPr>
            <p:ph idx="1"/>
          </p:nvPr>
        </p:nvSpPr>
        <p:spPr/>
        <p:txBody>
          <a:bodyPr/>
          <a:lstStyle/>
          <a:p>
            <a:r>
              <a:rPr lang="en-US" dirty="0" smtClean="0"/>
              <a:t>Why did the T&amp;A not completely resolve the OSA?</a:t>
            </a:r>
          </a:p>
          <a:p>
            <a:r>
              <a:rPr lang="en-US" dirty="0" smtClean="0"/>
              <a:t>What is your next treatment option?</a:t>
            </a:r>
            <a:endParaRPr lang="en-US" dirty="0"/>
          </a:p>
        </p:txBody>
      </p:sp>
    </p:spTree>
    <p:extLst>
      <p:ext uri="{BB962C8B-B14F-4D97-AF65-F5344CB8AC3E}">
        <p14:creationId xmlns:p14="http://schemas.microsoft.com/office/powerpoint/2010/main" val="5097611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 order an CPAP titration after the child undergoes a mask fitting session</a:t>
            </a:r>
            <a:endParaRPr lang="en-US" dirty="0"/>
          </a:p>
        </p:txBody>
      </p:sp>
    </p:spTree>
    <p:extLst>
      <p:ext uri="{BB962C8B-B14F-4D97-AF65-F5344CB8AC3E}">
        <p14:creationId xmlns:p14="http://schemas.microsoft.com/office/powerpoint/2010/main" val="1867667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p>
        </p:txBody>
      </p:sp>
      <p:sp>
        <p:nvSpPr>
          <p:cNvPr id="3" name="Content Placeholder 2"/>
          <p:cNvSpPr>
            <a:spLocks noGrp="1"/>
          </p:cNvSpPr>
          <p:nvPr>
            <p:ph idx="1"/>
          </p:nvPr>
        </p:nvSpPr>
        <p:spPr/>
        <p:txBody>
          <a:bodyPr/>
          <a:lstStyle/>
          <a:p>
            <a:r>
              <a:rPr lang="en-US" dirty="0" smtClean="0"/>
              <a:t>Why is it important to make sure that the mask fits the child?</a:t>
            </a:r>
          </a:p>
        </p:txBody>
      </p:sp>
    </p:spTree>
    <p:extLst>
      <p:ext uri="{BB962C8B-B14F-4D97-AF65-F5344CB8AC3E}">
        <p14:creationId xmlns:p14="http://schemas.microsoft.com/office/powerpoint/2010/main" val="1468275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Part 1: Case Presentation</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You </a:t>
            </a:r>
            <a:r>
              <a:rPr lang="en-US" dirty="0"/>
              <a:t>are conducting a follow up  visit of a </a:t>
            </a:r>
            <a:r>
              <a:rPr lang="en-US" dirty="0" smtClean="0"/>
              <a:t>6 </a:t>
            </a:r>
            <a:r>
              <a:rPr lang="en-US" dirty="0"/>
              <a:t>year old African American male who was initially referred to you for “wheezing” both during the day and night, night time cough, what mom describes as unable to catch his breath at night </a:t>
            </a:r>
            <a:r>
              <a:rPr lang="en-US" dirty="0" smtClean="0"/>
              <a:t>and with exercise, and nightly snoring. </a:t>
            </a:r>
            <a:r>
              <a:rPr lang="en-US" dirty="0"/>
              <a:t>During the </a:t>
            </a:r>
            <a:r>
              <a:rPr lang="en-US" dirty="0" smtClean="0"/>
              <a:t>prior </a:t>
            </a:r>
            <a:r>
              <a:rPr lang="en-US" dirty="0"/>
              <a:t>visit you diagnosed the child with </a:t>
            </a:r>
            <a:r>
              <a:rPr lang="en-US" dirty="0" smtClean="0"/>
              <a:t>“asthma” on the basis of history and physical exam ( wheezing) His </a:t>
            </a:r>
            <a:r>
              <a:rPr lang="en-US" dirty="0"/>
              <a:t>other past medication history included eczema. </a:t>
            </a:r>
            <a:r>
              <a:rPr lang="en-US" dirty="0" smtClean="0"/>
              <a:t>Now on low </a:t>
            </a:r>
            <a:r>
              <a:rPr lang="en-US" dirty="0"/>
              <a:t>dose ICS  and albuterol </a:t>
            </a:r>
            <a:r>
              <a:rPr lang="en-US" dirty="0" smtClean="0"/>
              <a:t>prn for 3 weeks, </a:t>
            </a:r>
            <a:r>
              <a:rPr lang="en-US" dirty="0"/>
              <a:t>Mom states </a:t>
            </a:r>
            <a:r>
              <a:rPr lang="en-US" dirty="0" smtClean="0"/>
              <a:t>that </a:t>
            </a:r>
            <a:r>
              <a:rPr lang="en-US" dirty="0"/>
              <a:t>wheezing has improved and </a:t>
            </a:r>
            <a:r>
              <a:rPr lang="en-US" dirty="0" smtClean="0"/>
              <a:t>now does not interfere with </a:t>
            </a:r>
            <a:r>
              <a:rPr lang="en-US" dirty="0"/>
              <a:t>physical activity. She is still concerned though about the </a:t>
            </a:r>
            <a:r>
              <a:rPr lang="en-US" dirty="0" smtClean="0"/>
              <a:t>continued snoring</a:t>
            </a:r>
            <a:r>
              <a:rPr lang="en-US" dirty="0"/>
              <a:t>,</a:t>
            </a:r>
            <a:r>
              <a:rPr lang="en-US" dirty="0" smtClean="0"/>
              <a:t> </a:t>
            </a:r>
            <a:r>
              <a:rPr lang="en-US" dirty="0"/>
              <a:t>s</a:t>
            </a:r>
            <a:r>
              <a:rPr lang="en-US" dirty="0" smtClean="0"/>
              <a:t>he </a:t>
            </a:r>
            <a:r>
              <a:rPr lang="en-US" dirty="0"/>
              <a:t>thought that it was related to the </a:t>
            </a:r>
            <a:r>
              <a:rPr lang="en-US" dirty="0" smtClean="0"/>
              <a:t>asthma and would be gone by now.</a:t>
            </a:r>
            <a:endParaRPr lang="en-US" dirty="0"/>
          </a:p>
        </p:txBody>
      </p:sp>
    </p:spTree>
    <p:extLst>
      <p:ext uri="{BB962C8B-B14F-4D97-AF65-F5344CB8AC3E}">
        <p14:creationId xmlns:p14="http://schemas.microsoft.com/office/powerpoint/2010/main" val="1320940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child undergoes the CPAP titration study a pressure of 7 CmH2O relieves the child’s OSA</a:t>
            </a:r>
          </a:p>
          <a:p>
            <a:r>
              <a:rPr lang="en-US" dirty="0" smtClean="0"/>
              <a:t>How do you monitor compliance in a child on CPAP?</a:t>
            </a:r>
            <a:endParaRPr lang="en-US" dirty="0"/>
          </a:p>
        </p:txBody>
      </p:sp>
    </p:spTree>
    <p:extLst>
      <p:ext uri="{BB962C8B-B14F-4D97-AF65-F5344CB8AC3E}">
        <p14:creationId xmlns:p14="http://schemas.microsoft.com/office/powerpoint/2010/main" val="1206248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p>
        </p:txBody>
      </p:sp>
      <p:sp>
        <p:nvSpPr>
          <p:cNvPr id="3" name="Content Placeholder 2"/>
          <p:cNvSpPr>
            <a:spLocks noGrp="1"/>
          </p:cNvSpPr>
          <p:nvPr>
            <p:ph idx="1"/>
          </p:nvPr>
        </p:nvSpPr>
        <p:spPr/>
        <p:txBody>
          <a:bodyPr/>
          <a:lstStyle/>
          <a:p>
            <a:r>
              <a:rPr lang="en-US" dirty="0" smtClean="0"/>
              <a:t>How do you monitor CPAP adherence in children?</a:t>
            </a:r>
          </a:p>
          <a:p>
            <a:endParaRPr lang="en-US" dirty="0"/>
          </a:p>
        </p:txBody>
      </p:sp>
    </p:spTree>
    <p:extLst>
      <p:ext uri="{BB962C8B-B14F-4D97-AF65-F5344CB8AC3E}">
        <p14:creationId xmlns:p14="http://schemas.microsoft.com/office/powerpoint/2010/main" val="2994077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a:t>
            </a: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dirty="0" smtClean="0"/>
              <a:t>SA returns after 3 months of CPAP use and Mom reports improvements in daytime hyperactivity, concentration, and school performance. Weight has </a:t>
            </a:r>
            <a:r>
              <a:rPr lang="en-US" smtClean="0"/>
              <a:t>not changed. </a:t>
            </a:r>
            <a:endParaRPr lang="en-US" dirty="0" smtClean="0"/>
          </a:p>
          <a:p>
            <a:pPr marL="0" indent="0">
              <a:buNone/>
            </a:pPr>
            <a:r>
              <a:rPr lang="en-US" dirty="0" smtClean="0"/>
              <a:t>Compliance download demonstrates 5 hour average use every night with heated humidification. Is this enough or just a start?</a:t>
            </a:r>
            <a:endParaRPr lang="en-US" dirty="0"/>
          </a:p>
        </p:txBody>
      </p:sp>
    </p:spTree>
    <p:extLst>
      <p:ext uri="{BB962C8B-B14F-4D97-AF65-F5344CB8AC3E}">
        <p14:creationId xmlns:p14="http://schemas.microsoft.com/office/powerpoint/2010/main" val="653754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a:t>What </a:t>
            </a:r>
            <a:r>
              <a:rPr lang="en-US" dirty="0" smtClean="0"/>
              <a:t>questions/surveys/questionnaires </a:t>
            </a:r>
            <a:r>
              <a:rPr lang="en-US" dirty="0"/>
              <a:t>would </a:t>
            </a:r>
            <a:r>
              <a:rPr lang="en-US" dirty="0" smtClean="0"/>
              <a:t>be appropriate at </a:t>
            </a:r>
            <a:r>
              <a:rPr lang="en-US" dirty="0"/>
              <a:t>this visit? </a:t>
            </a:r>
            <a:endParaRPr lang="en-US" dirty="0" smtClean="0"/>
          </a:p>
          <a:p>
            <a:endParaRPr lang="en-US" dirty="0" smtClean="0"/>
          </a:p>
          <a:p>
            <a:pPr lvl="0"/>
            <a:r>
              <a:rPr lang="en-US" dirty="0" smtClean="0"/>
              <a:t>How often does snoring occur in asthma treatment?</a:t>
            </a:r>
            <a:endParaRPr lang="en-US" dirty="0"/>
          </a:p>
          <a:p>
            <a:endParaRPr lang="en-US" dirty="0" smtClean="0"/>
          </a:p>
          <a:p>
            <a:r>
              <a:rPr lang="en-US" dirty="0" smtClean="0"/>
              <a:t>Is there a differential diagnosis? Does OSA present as asthma? True asthma/True OSA: related or unrelated?</a:t>
            </a:r>
            <a:endParaRPr lang="en-US" dirty="0"/>
          </a:p>
        </p:txBody>
      </p:sp>
    </p:spTree>
    <p:extLst>
      <p:ext uri="{BB962C8B-B14F-4D97-AF65-F5344CB8AC3E}">
        <p14:creationId xmlns:p14="http://schemas.microsoft.com/office/powerpoint/2010/main" val="2717943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Case Presentation</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Mom </a:t>
            </a:r>
            <a:r>
              <a:rPr lang="en-US" dirty="0"/>
              <a:t>states, the snoring is almost nightly </a:t>
            </a:r>
            <a:r>
              <a:rPr lang="en-US" dirty="0" smtClean="0"/>
              <a:t>but… </a:t>
            </a:r>
            <a:r>
              <a:rPr lang="en-US" dirty="0"/>
              <a:t>everyone snores in the </a:t>
            </a:r>
            <a:r>
              <a:rPr lang="en-US" dirty="0" smtClean="0"/>
              <a:t>household.  Two mornings a week the child awakens complaining of a headache. The </a:t>
            </a:r>
            <a:r>
              <a:rPr lang="en-US" dirty="0"/>
              <a:t>teacher has reported that while he is doing “fine” in school he just cannot stay still and needs directions repeated</a:t>
            </a:r>
            <a:r>
              <a:rPr lang="en-US" dirty="0" smtClean="0"/>
              <a:t>. Mom states that she “Does not think that this is an issue as he is just a boy!”</a:t>
            </a:r>
            <a:endParaRPr lang="en-US" dirty="0"/>
          </a:p>
          <a:p>
            <a:pPr marL="0" indent="0">
              <a:buNone/>
            </a:pPr>
            <a:r>
              <a:rPr lang="en-US" dirty="0"/>
              <a:t> </a:t>
            </a:r>
          </a:p>
          <a:p>
            <a:pPr marL="0" indent="0">
              <a:buNone/>
            </a:pPr>
            <a:r>
              <a:rPr lang="en-US" dirty="0"/>
              <a:t>You now look at his chart,  Height is </a:t>
            </a:r>
            <a:r>
              <a:rPr lang="en-US" dirty="0" smtClean="0"/>
              <a:t>1.182 m, </a:t>
            </a:r>
            <a:r>
              <a:rPr lang="en-US" dirty="0"/>
              <a:t>Weight is </a:t>
            </a:r>
            <a:r>
              <a:rPr lang="en-US" dirty="0" smtClean="0"/>
              <a:t>24.3Kg </a:t>
            </a:r>
            <a:r>
              <a:rPr lang="en-US" dirty="0"/>
              <a:t>the BMI %</a:t>
            </a:r>
            <a:r>
              <a:rPr lang="en-US" dirty="0" err="1"/>
              <a:t>ile</a:t>
            </a:r>
            <a:r>
              <a:rPr lang="en-US" dirty="0"/>
              <a:t> is </a:t>
            </a:r>
            <a:r>
              <a:rPr lang="en-US" dirty="0" smtClean="0"/>
              <a:t>89% </a:t>
            </a:r>
            <a:r>
              <a:rPr lang="en-US" dirty="0"/>
              <a:t>( z-score is </a:t>
            </a:r>
            <a:r>
              <a:rPr lang="en-US" dirty="0" smtClean="0"/>
              <a:t>1.25), </a:t>
            </a:r>
            <a:r>
              <a:rPr lang="en-US" dirty="0"/>
              <a:t>heart rate is </a:t>
            </a:r>
            <a:r>
              <a:rPr lang="en-US" dirty="0" smtClean="0"/>
              <a:t>90, </a:t>
            </a:r>
            <a:r>
              <a:rPr lang="en-US" dirty="0"/>
              <a:t>respiratory rate </a:t>
            </a:r>
            <a:r>
              <a:rPr lang="en-US" dirty="0" smtClean="0"/>
              <a:t>is 20, oxygen saturations are 98% and Blood pressure is 90/60</a:t>
            </a:r>
            <a:endParaRPr lang="en-US" dirty="0"/>
          </a:p>
          <a:p>
            <a:pPr marL="0" indent="0">
              <a:buNone/>
            </a:pPr>
            <a:r>
              <a:rPr lang="en-US" dirty="0" smtClean="0"/>
              <a:t>.</a:t>
            </a:r>
          </a:p>
        </p:txBody>
      </p:sp>
    </p:spTree>
    <p:extLst>
      <p:ext uri="{BB962C8B-B14F-4D97-AF65-F5344CB8AC3E}">
        <p14:creationId xmlns:p14="http://schemas.microsoft.com/office/powerpoint/2010/main" val="3234692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a:t>
            </a:r>
            <a:endParaRPr lang="en-US" dirty="0"/>
          </a:p>
        </p:txBody>
      </p:sp>
      <p:sp>
        <p:nvSpPr>
          <p:cNvPr id="3" name="Content Placeholder 2"/>
          <p:cNvSpPr>
            <a:spLocks noGrp="1"/>
          </p:cNvSpPr>
          <p:nvPr>
            <p:ph idx="1"/>
          </p:nvPr>
        </p:nvSpPr>
        <p:spPr/>
        <p:txBody>
          <a:bodyPr>
            <a:normAutofit fontScale="92500" lnSpcReduction="20000"/>
          </a:bodyPr>
          <a:lstStyle/>
          <a:p>
            <a:r>
              <a:rPr lang="en-US" dirty="0"/>
              <a:t>You conduct your physical exam; Breath sounds are equal clear, good aeration and no wheezing is heard. Heart sounds, regular rate, with a physiological split of S2.  No clubbing of the finger nail beds are noted, the abdomen is soft, obese, non-distended, non-tender, the palate is in a dependent position and tonsils are </a:t>
            </a:r>
            <a:r>
              <a:rPr lang="en-US" dirty="0" smtClean="0"/>
              <a:t>enlarged, almost touching </a:t>
            </a:r>
            <a:r>
              <a:rPr lang="en-US" dirty="0"/>
              <a:t>the </a:t>
            </a:r>
            <a:r>
              <a:rPr lang="en-US" dirty="0" smtClean="0"/>
              <a:t>uvula </a:t>
            </a:r>
          </a:p>
          <a:p>
            <a:r>
              <a:rPr lang="en-US" dirty="0" smtClean="0"/>
              <a:t>Finally </a:t>
            </a:r>
            <a:r>
              <a:rPr lang="en-US" dirty="0"/>
              <a:t>the nasal mucosa is redden and swollen but not with a large amount of white mucous</a:t>
            </a:r>
            <a:r>
              <a:rPr lang="en-US" dirty="0" smtClean="0"/>
              <a:t>. No polyps are seen.</a:t>
            </a:r>
            <a:endParaRPr lang="en-US" dirty="0"/>
          </a:p>
          <a:p>
            <a:endParaRPr lang="en-US" dirty="0"/>
          </a:p>
        </p:txBody>
      </p:sp>
    </p:spTree>
    <p:extLst>
      <p:ext uri="{BB962C8B-B14F-4D97-AF65-F5344CB8AC3E}">
        <p14:creationId xmlns:p14="http://schemas.microsoft.com/office/powerpoint/2010/main" val="3406138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r>
              <a:rPr lang="en-US" dirty="0" smtClean="0"/>
              <a:t>What are important components of a good sleep physical examination?</a:t>
            </a:r>
          </a:p>
          <a:p>
            <a:endParaRPr lang="en-US" dirty="0" smtClean="0"/>
          </a:p>
          <a:p>
            <a:r>
              <a:rPr lang="en-US" dirty="0" smtClean="0"/>
              <a:t>What are risk factors for pediatric obstructive sleep apnea, in general, and this patient in particular?</a:t>
            </a:r>
          </a:p>
          <a:p>
            <a:endParaRPr lang="en-US" dirty="0" smtClean="0"/>
          </a:p>
          <a:p>
            <a:r>
              <a:rPr lang="en-US" dirty="0" smtClean="0"/>
              <a:t>What are symptoms of sleep disordered breathing in children?</a:t>
            </a:r>
          </a:p>
          <a:p>
            <a:r>
              <a:rPr lang="en-US" dirty="0" smtClean="0"/>
              <a:t>What test would you order and how would you explain this to the child and mom? What features in a child study are important, compared to an adult study.</a:t>
            </a:r>
          </a:p>
          <a:p>
            <a:pPr marL="0" indent="0">
              <a:buNone/>
            </a:pPr>
            <a:endParaRPr lang="en-US" dirty="0" smtClean="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177625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Part II: Diagnostic Testing</a:t>
            </a:r>
            <a:endParaRPr lang="en-US" dirty="0">
              <a:solidFill>
                <a:srgbClr val="FF0000"/>
              </a:solidFill>
            </a:endParaRPr>
          </a:p>
        </p:txBody>
      </p:sp>
      <p:sp>
        <p:nvSpPr>
          <p:cNvPr id="3" name="Content Placeholder 2"/>
          <p:cNvSpPr>
            <a:spLocks noGrp="1"/>
          </p:cNvSpPr>
          <p:nvPr>
            <p:ph idx="1"/>
          </p:nvPr>
        </p:nvSpPr>
        <p:spPr>
          <a:xfrm>
            <a:off x="457200" y="1143000"/>
            <a:ext cx="8229600" cy="5410200"/>
          </a:xfrm>
        </p:spPr>
        <p:txBody>
          <a:bodyPr>
            <a:noAutofit/>
          </a:bodyPr>
          <a:lstStyle/>
          <a:p>
            <a:pPr marL="0" indent="0">
              <a:buNone/>
            </a:pPr>
            <a:r>
              <a:rPr lang="en-US" sz="2000" dirty="0" smtClean="0"/>
              <a:t>You consider him at high risk for sleep-disordered breathing and request in-lab, attended polysomnography. The sleep study report is as follows:</a:t>
            </a:r>
          </a:p>
          <a:p>
            <a:pPr marL="0" indent="0">
              <a:buNone/>
            </a:pPr>
            <a:endParaRPr lang="en-US" sz="2000" dirty="0" smtClean="0"/>
          </a:p>
          <a:p>
            <a:pPr marL="0" indent="0">
              <a:buNone/>
            </a:pPr>
            <a:r>
              <a:rPr lang="en-US" sz="2000" u="sng" dirty="0" smtClean="0"/>
              <a:t>SLEEP </a:t>
            </a:r>
            <a:r>
              <a:rPr lang="en-US" sz="2000" u="sng" dirty="0"/>
              <a:t>ARCHITECTURE:</a:t>
            </a:r>
            <a:r>
              <a:rPr lang="en-US" sz="2000" dirty="0"/>
              <a:t>  </a:t>
            </a:r>
            <a:r>
              <a:rPr lang="en-US" sz="2000" i="1" dirty="0"/>
              <a:t>(frontal, central and occipital EEG, right and left EOG and </a:t>
            </a:r>
            <a:r>
              <a:rPr lang="en-US" sz="2000" i="1" dirty="0" smtClean="0"/>
              <a:t>digastric EMG) </a:t>
            </a:r>
            <a:r>
              <a:rPr lang="en-US" sz="2000" dirty="0" smtClean="0"/>
              <a:t>fragmentation of sleep stages, increase in arousals, limb movements within normal limits</a:t>
            </a:r>
          </a:p>
          <a:p>
            <a:pPr marL="0" indent="0">
              <a:buNone/>
            </a:pPr>
            <a:endParaRPr lang="en-US" sz="2000" dirty="0"/>
          </a:p>
          <a:p>
            <a:pPr marL="0" indent="0">
              <a:buNone/>
            </a:pPr>
            <a:r>
              <a:rPr lang="en-US" sz="2000" u="sng" dirty="0"/>
              <a:t>RESPIRATION:</a:t>
            </a:r>
            <a:r>
              <a:rPr lang="en-US" sz="2000" dirty="0"/>
              <a:t>  The </a:t>
            </a:r>
            <a:r>
              <a:rPr lang="en-US" sz="2000" dirty="0" smtClean="0"/>
              <a:t> obstructive apnea</a:t>
            </a:r>
            <a:r>
              <a:rPr lang="en-US" sz="2000" dirty="0"/>
              <a:t>-hypopnea index (AHI) </a:t>
            </a:r>
            <a:r>
              <a:rPr lang="en-US" sz="2000" dirty="0" smtClean="0"/>
              <a:t>was 12.5 per </a:t>
            </a:r>
            <a:r>
              <a:rPr lang="en-US" sz="2000" dirty="0"/>
              <a:t>hour of </a:t>
            </a:r>
            <a:r>
              <a:rPr lang="en-US" sz="2000" dirty="0" smtClean="0"/>
              <a:t>sleep. </a:t>
            </a:r>
          </a:p>
          <a:p>
            <a:pPr marL="0" indent="0">
              <a:buNone/>
            </a:pPr>
            <a:endParaRPr lang="en-US" sz="2000" u="sng" dirty="0"/>
          </a:p>
          <a:p>
            <a:pPr marL="0" indent="0">
              <a:buNone/>
            </a:pPr>
            <a:r>
              <a:rPr lang="en-US" sz="2000" u="sng" dirty="0" smtClean="0"/>
              <a:t>OXYHEMOGLOBIN </a:t>
            </a:r>
            <a:r>
              <a:rPr lang="en-US" sz="2000" u="sng" dirty="0"/>
              <a:t>SATURATION:</a:t>
            </a:r>
            <a:r>
              <a:rPr lang="en-US" sz="2000" dirty="0"/>
              <a:t>  </a:t>
            </a:r>
            <a:r>
              <a:rPr lang="en-US" sz="2000" i="1" dirty="0"/>
              <a:t>(pulse oximetry with beat by beat sampling) </a:t>
            </a:r>
            <a:r>
              <a:rPr lang="en-US" sz="2000" dirty="0"/>
              <a:t>Mean </a:t>
            </a:r>
            <a:r>
              <a:rPr lang="en-US" sz="2000" dirty="0" err="1"/>
              <a:t>oxyhemoglobin</a:t>
            </a:r>
            <a:r>
              <a:rPr lang="en-US" sz="2000" dirty="0"/>
              <a:t> saturation </a:t>
            </a:r>
            <a:r>
              <a:rPr lang="en-US" sz="2000" dirty="0" smtClean="0"/>
              <a:t>was 95%. </a:t>
            </a:r>
            <a:r>
              <a:rPr lang="en-US" sz="2000" dirty="0" err="1"/>
              <a:t>Oxyhemoglobin</a:t>
            </a:r>
            <a:r>
              <a:rPr lang="en-US" sz="2000" dirty="0"/>
              <a:t> saturation was below 88% for </a:t>
            </a:r>
            <a:r>
              <a:rPr lang="en-US" sz="2000" dirty="0" smtClean="0"/>
              <a:t>5 minutes</a:t>
            </a:r>
            <a:r>
              <a:rPr lang="en-US" sz="2000" dirty="0"/>
              <a:t>. The SaO2 ranged from </a:t>
            </a:r>
            <a:r>
              <a:rPr lang="en-US" sz="2000" dirty="0" smtClean="0"/>
              <a:t>98-84%. </a:t>
            </a:r>
            <a:r>
              <a:rPr lang="en-US" sz="2000" dirty="0"/>
              <a:t>The patient was studied on room air</a:t>
            </a:r>
            <a:r>
              <a:rPr lang="en-US" sz="2000" dirty="0" smtClean="0"/>
              <a:t>.</a:t>
            </a:r>
          </a:p>
          <a:p>
            <a:pPr marL="0" indent="0">
              <a:buNone/>
            </a:pPr>
            <a:endParaRPr lang="en-US" sz="2000" dirty="0"/>
          </a:p>
          <a:p>
            <a:pPr marL="0" indent="0">
              <a:buNone/>
            </a:pPr>
            <a:r>
              <a:rPr lang="en-US" sz="2000" dirty="0" smtClean="0"/>
              <a:t>EtCO2 was within normal range</a:t>
            </a:r>
          </a:p>
          <a:p>
            <a:pPr marL="0" indent="0">
              <a:buNone/>
            </a:pPr>
            <a:endParaRPr lang="en-US" sz="2000" dirty="0"/>
          </a:p>
          <a:p>
            <a:pPr marL="0" indent="0">
              <a:buNone/>
            </a:pPr>
            <a:r>
              <a:rPr lang="en-US" sz="2000" dirty="0" smtClean="0"/>
              <a:t>There was paradox in REM</a:t>
            </a:r>
            <a:endParaRPr lang="en-US" sz="2000" dirty="0"/>
          </a:p>
        </p:txBody>
      </p:sp>
    </p:spTree>
    <p:extLst>
      <p:ext uri="{BB962C8B-B14F-4D97-AF65-F5344CB8AC3E}">
        <p14:creationId xmlns:p14="http://schemas.microsoft.com/office/powerpoint/2010/main" val="1743271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Tracings</a:t>
            </a:r>
            <a:endParaRPr lang="en-US" dirty="0"/>
          </a:p>
        </p:txBody>
      </p:sp>
      <p:pic>
        <p:nvPicPr>
          <p:cNvPr id="4" name="Picture 4"/>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5082"/>
          <a:stretch/>
        </p:blipFill>
        <p:spPr bwMode="auto">
          <a:xfrm>
            <a:off x="-76200" y="-76199"/>
            <a:ext cx="90678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0571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Questions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What alternative tests are available to diagnose sleep disordered breathing?</a:t>
            </a:r>
          </a:p>
          <a:p>
            <a:endParaRPr lang="en-US" dirty="0" smtClean="0"/>
          </a:p>
          <a:p>
            <a:endParaRPr lang="en-US" dirty="0" smtClean="0"/>
          </a:p>
          <a:p>
            <a:r>
              <a:rPr lang="en-US" dirty="0" smtClean="0"/>
              <a:t>What are the metrics for norms and for OSA in this age group? What is the difference between overall AHI vs obstructive AHI, or apnea or hypopnea? Is position important? </a:t>
            </a:r>
          </a:p>
          <a:p>
            <a:endParaRPr lang="en-US" dirty="0" smtClean="0"/>
          </a:p>
        </p:txBody>
      </p:sp>
    </p:spTree>
    <p:extLst>
      <p:ext uri="{BB962C8B-B14F-4D97-AF65-F5344CB8AC3E}">
        <p14:creationId xmlns:p14="http://schemas.microsoft.com/office/powerpoint/2010/main" val="55129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1957</TotalTime>
  <Words>1000</Words>
  <Application>Microsoft Office PowerPoint</Application>
  <PresentationFormat>On-screen Show (4:3)</PresentationFormat>
  <Paragraphs>89</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Pediatric Obstructive Sleep Apnea Case Study</vt:lpstr>
      <vt:lpstr>Part 1: Case Presentation</vt:lpstr>
      <vt:lpstr>Questions</vt:lpstr>
      <vt:lpstr>Case Presentation</vt:lpstr>
      <vt:lpstr>Physical Exam</vt:lpstr>
      <vt:lpstr>Questions</vt:lpstr>
      <vt:lpstr>Part II: Diagnostic Testing</vt:lpstr>
      <vt:lpstr>Tracings</vt:lpstr>
      <vt:lpstr>Questions</vt:lpstr>
      <vt:lpstr>Questions</vt:lpstr>
      <vt:lpstr>Part III: Treatment and more questions to Ponder</vt:lpstr>
      <vt:lpstr>Part III: Treatment</vt:lpstr>
      <vt:lpstr>Questions</vt:lpstr>
      <vt:lpstr>PowerPoint Presentation</vt:lpstr>
      <vt:lpstr>Questions</vt:lpstr>
      <vt:lpstr>PowerPoint Presentation</vt:lpstr>
      <vt:lpstr>Questions</vt:lpstr>
      <vt:lpstr>PowerPoint Presentation</vt:lpstr>
      <vt:lpstr>Questions</vt:lpstr>
      <vt:lpstr>PowerPoint Presentation</vt:lpstr>
      <vt:lpstr>Questions</vt:lpstr>
      <vt:lpstr>Conclusion</vt:lpstr>
    </vt:vector>
  </TitlesOfParts>
  <Company>University of Miami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Obstructive Sleep Apnea Case Study</dc:title>
  <dc:creator>Shirin Shafazand</dc:creator>
  <cp:lastModifiedBy>Shirin Shafazand</cp:lastModifiedBy>
  <cp:revision>55</cp:revision>
  <dcterms:created xsi:type="dcterms:W3CDTF">2014-04-21T13:43:00Z</dcterms:created>
  <dcterms:modified xsi:type="dcterms:W3CDTF">2014-11-20T03:34:24Z</dcterms:modified>
</cp:coreProperties>
</file>