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73" r:id="rId9"/>
    <p:sldId id="264" r:id="rId10"/>
    <p:sldId id="263" r:id="rId11"/>
    <p:sldId id="275" r:id="rId12"/>
    <p:sldId id="274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shankar Balachandra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6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0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5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6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5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9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2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2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0CD57-205A-4DBB-A853-A3C728468D37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A5C9F-306B-47FB-B93C-3E6AD8B7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4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Restless Leg Syndrome</a:t>
            </a:r>
            <a:br>
              <a:rPr lang="en-US" dirty="0" smtClean="0"/>
            </a:br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James A. Rowley, MD</a:t>
            </a:r>
          </a:p>
          <a:p>
            <a:r>
              <a:rPr lang="en-US" sz="2600" i="1" dirty="0" smtClean="0">
                <a:solidFill>
                  <a:schemeClr val="tx1"/>
                </a:solidFill>
              </a:rPr>
              <a:t>for the Sleep Education for Pulmonary Fellows and Practitioners, SRN ATS Committee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May</a:t>
            </a:r>
            <a:r>
              <a:rPr lang="en-US" dirty="0" smtClean="0">
                <a:solidFill>
                  <a:schemeClr val="tx1"/>
                </a:solidFill>
              </a:rPr>
              <a:t> 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009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Part III: Treatment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prescribe AF </a:t>
            </a:r>
            <a:r>
              <a:rPr lang="en-US" dirty="0" err="1" smtClean="0"/>
              <a:t>pramipexole</a:t>
            </a:r>
            <a:r>
              <a:rPr lang="en-US" dirty="0" smtClean="0"/>
              <a:t> 0.25 mg one hour before bedtime. </a:t>
            </a:r>
          </a:p>
          <a:p>
            <a:pPr marL="0" indent="0">
              <a:buNone/>
            </a:pPr>
            <a:r>
              <a:rPr lang="en-US" dirty="0"/>
              <a:t>AF returns after 2 months with marked improvement in:</a:t>
            </a:r>
          </a:p>
          <a:p>
            <a:r>
              <a:rPr lang="en-US" dirty="0"/>
              <a:t>Symptoms of restlessness: now only bother her about 1x/month</a:t>
            </a:r>
          </a:p>
          <a:p>
            <a:r>
              <a:rPr lang="en-US" dirty="0"/>
              <a:t>Sleep latency most nights ~10 minutes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7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Question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relationship between RLS and periodic limb movements during wakefulness (Figure 1) and sleep (Figure 2) as observed on a sleep study?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06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Figure 1: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Tracing of PLMs during Sleep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3" r="5139" b="14136"/>
          <a:stretch>
            <a:fillRect/>
          </a:stretch>
        </p:blipFill>
        <p:spPr>
          <a:xfrm>
            <a:off x="457200" y="1402470"/>
            <a:ext cx="8077200" cy="491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01716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0000"/>
                </a:solidFill>
              </a:rPr>
              <a:t>Figure 2: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Tracing of PLMs during Wakefulness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53" r="5331" b="13611"/>
          <a:stretch/>
        </p:blipFill>
        <p:spPr>
          <a:xfrm>
            <a:off x="413657" y="1447800"/>
            <a:ext cx="8077200" cy="52427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12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Part 1: Case Presentation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AF is a 35 year old female who comes to your office with complaints of difficulty falling asleep at night for the last year.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4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important components of a good history focused on insomnia?</a:t>
            </a:r>
          </a:p>
          <a:p>
            <a:endParaRPr lang="en-US" dirty="0" smtClean="0"/>
          </a:p>
          <a:p>
            <a:r>
              <a:rPr lang="en-US" dirty="0" smtClean="0"/>
              <a:t>What is the differential diagnosis of insomnia?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4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Case Presentation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Upon further questioning, AF states:  </a:t>
            </a:r>
          </a:p>
          <a:p>
            <a:pPr lvl="1"/>
            <a:r>
              <a:rPr lang="en-US" dirty="0" smtClean="0"/>
              <a:t>Bedtime is at 11p and generally takes her 30-45 minutes to fall asleep</a:t>
            </a:r>
          </a:p>
          <a:p>
            <a:pPr lvl="1"/>
            <a:r>
              <a:rPr lang="en-US" dirty="0" smtClean="0"/>
              <a:t>Wake time is 7a weekdays, 8a on weekends</a:t>
            </a:r>
          </a:p>
          <a:p>
            <a:pPr lvl="1"/>
            <a:r>
              <a:rPr lang="en-US" dirty="0"/>
              <a:t>When cannot fall asleep, generally stays in </a:t>
            </a:r>
            <a:r>
              <a:rPr lang="en-US" dirty="0" smtClean="0"/>
              <a:t>bed watching the clock</a:t>
            </a:r>
            <a:endParaRPr lang="en-US" dirty="0"/>
          </a:p>
          <a:p>
            <a:pPr lvl="1"/>
            <a:r>
              <a:rPr lang="en-US" dirty="0" smtClean="0"/>
              <a:t>While trying to fall asleep, feels restless and is constantly moving her legs</a:t>
            </a:r>
          </a:p>
          <a:p>
            <a:pPr lvl="1"/>
            <a:r>
              <a:rPr lang="en-US" dirty="0" smtClean="0"/>
              <a:t>Does not watch TV or read in bed</a:t>
            </a:r>
          </a:p>
          <a:p>
            <a:pPr lvl="1"/>
            <a:r>
              <a:rPr lang="en-US" dirty="0" smtClean="0"/>
              <a:t>Only drinks juices or herbal tea after dinner</a:t>
            </a:r>
          </a:p>
          <a:p>
            <a:pPr lvl="1"/>
            <a:r>
              <a:rPr lang="en-US" dirty="0" smtClean="0"/>
              <a:t>Does not smoke or consume alcohol </a:t>
            </a:r>
          </a:p>
          <a:p>
            <a:pPr lvl="1"/>
            <a:r>
              <a:rPr lang="en-US" dirty="0" smtClean="0"/>
              <a:t>Is generally sleepy when gets into bed at night</a:t>
            </a:r>
          </a:p>
          <a:p>
            <a:pPr lvl="1"/>
            <a:r>
              <a:rPr lang="en-US" dirty="0" smtClean="0"/>
              <a:t>Does not worry about her sleep during the day</a:t>
            </a:r>
          </a:p>
          <a:p>
            <a:pPr lvl="1"/>
            <a:r>
              <a:rPr lang="en-US" dirty="0" smtClean="0"/>
              <a:t>Feels fatigued during the day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469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additional questions should be asked to confirm the diagnosis of restless leg syndrome?</a:t>
            </a:r>
          </a:p>
          <a:p>
            <a:endParaRPr lang="en-US" dirty="0"/>
          </a:p>
          <a:p>
            <a:r>
              <a:rPr lang="en-US" dirty="0" smtClean="0"/>
              <a:t>Are there any questionnaires for RLS?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25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Case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Upon further questioning, AF states that:</a:t>
            </a:r>
          </a:p>
          <a:p>
            <a:pPr lvl="1"/>
            <a:r>
              <a:rPr lang="en-US" dirty="0" smtClean="0"/>
              <a:t>The restlessness in her legs often feels like something is crawling up them</a:t>
            </a:r>
          </a:p>
          <a:p>
            <a:pPr lvl="1"/>
            <a:r>
              <a:rPr lang="en-US" dirty="0" smtClean="0"/>
              <a:t>The restlessness generally improves if she moves her legs around</a:t>
            </a:r>
          </a:p>
          <a:p>
            <a:pPr lvl="1"/>
            <a:r>
              <a:rPr lang="en-US" dirty="0" smtClean="0"/>
              <a:t>She occasionally notices the creepy-crawly feeling when watching TV in her living room if lying on couch</a:t>
            </a:r>
          </a:p>
          <a:p>
            <a:pPr lvl="1"/>
            <a:r>
              <a:rPr lang="en-US" dirty="0" smtClean="0"/>
              <a:t>Symptoms bother her at least 4 nights per week</a:t>
            </a:r>
          </a:p>
          <a:p>
            <a:pPr lvl="1"/>
            <a:r>
              <a:rPr lang="en-US" dirty="0" smtClean="0"/>
              <a:t>Had similar symptoms about 5 years ago during her pregnancy</a:t>
            </a:r>
          </a:p>
          <a:p>
            <a:pPr lvl="1"/>
            <a:r>
              <a:rPr lang="en-US" dirty="0" smtClean="0"/>
              <a:t>Her father and brother have similar symptoms</a:t>
            </a:r>
          </a:p>
        </p:txBody>
      </p:sp>
    </p:spTree>
    <p:extLst>
      <p:ext uri="{BB962C8B-B14F-4D97-AF65-F5344CB8AC3E}">
        <p14:creationId xmlns:p14="http://schemas.microsoft.com/office/powerpoint/2010/main" val="126592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Part II: Diagnostic Testing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Given the diagnosis of RLS:</a:t>
            </a:r>
          </a:p>
          <a:p>
            <a:pPr lvl="1"/>
            <a:r>
              <a:rPr lang="en-US" dirty="0" smtClean="0"/>
              <a:t>Which medications need to be checked for?</a:t>
            </a:r>
          </a:p>
          <a:p>
            <a:pPr lvl="1"/>
            <a:r>
              <a:rPr lang="en-US" dirty="0" smtClean="0"/>
              <a:t>What diagnostic testing is indicated?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71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Case Presentation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Upon further questioning:</a:t>
            </a:r>
          </a:p>
          <a:p>
            <a:pPr lvl="1"/>
            <a:r>
              <a:rPr lang="en-US" dirty="0" smtClean="0"/>
              <a:t>AF only medication is omeprazole for GERD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Ferritin level is 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17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treatment options are available for RLS and what would you recommend for this patient?</a:t>
            </a:r>
          </a:p>
          <a:p>
            <a:endParaRPr lang="en-US" dirty="0" smtClean="0"/>
          </a:p>
          <a:p>
            <a:r>
              <a:rPr lang="en-US" dirty="0" smtClean="0"/>
              <a:t>Is RLS associated with other medical conditions and long term health </a:t>
            </a:r>
            <a:r>
              <a:rPr lang="en-US" smtClean="0"/>
              <a:t>outcomes?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12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401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Restless Leg Syndrome Case Study</vt:lpstr>
      <vt:lpstr>Part 1: Case Presentation</vt:lpstr>
      <vt:lpstr>Questions</vt:lpstr>
      <vt:lpstr>Case Presentation</vt:lpstr>
      <vt:lpstr>Questions</vt:lpstr>
      <vt:lpstr>Case Presentation</vt:lpstr>
      <vt:lpstr>Part II: Diagnostic Testing</vt:lpstr>
      <vt:lpstr>Case Presentation</vt:lpstr>
      <vt:lpstr>Questions</vt:lpstr>
      <vt:lpstr>Part III: Treatment</vt:lpstr>
      <vt:lpstr>Question</vt:lpstr>
      <vt:lpstr>Figure 1: Tracing of PLMs during Sleep</vt:lpstr>
      <vt:lpstr>Figure 2: Tracing of PLMs during Wakefulness</vt:lpstr>
    </vt:vector>
  </TitlesOfParts>
  <Company>University of Miami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Obstructive Sleep Apnea Case Study</dc:title>
  <dc:creator>Shirin Shafazand</dc:creator>
  <cp:lastModifiedBy>Shirin Shafazand</cp:lastModifiedBy>
  <cp:revision>41</cp:revision>
  <dcterms:created xsi:type="dcterms:W3CDTF">2014-04-21T13:43:00Z</dcterms:created>
  <dcterms:modified xsi:type="dcterms:W3CDTF">2015-06-16T15:07:53Z</dcterms:modified>
</cp:coreProperties>
</file>